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00" r:id="rId2"/>
    <p:sldId id="301" r:id="rId3"/>
    <p:sldId id="296" r:id="rId4"/>
    <p:sldId id="299" r:id="rId5"/>
    <p:sldId id="302" r:id="rId6"/>
  </p:sldIdLst>
  <p:sldSz cx="7200900" cy="7200900"/>
  <p:notesSz cx="7200900" cy="72009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89F"/>
    <a:srgbClr val="F79443"/>
    <a:srgbClr val="F5801F"/>
    <a:srgbClr val="C7E1F1"/>
    <a:srgbClr val="D2A000"/>
    <a:srgbClr val="376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AF606853-7671-496A-8E4F-DF71F8EC918B}" styleName="Темный стиль 1 —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3" autoAdjust="0"/>
    <p:restoredTop sz="94660"/>
  </p:normalViewPr>
  <p:slideViewPr>
    <p:cSldViewPr>
      <p:cViewPr varScale="1">
        <p:scale>
          <a:sx n="104" d="100"/>
          <a:sy n="104" d="100"/>
        </p:scale>
        <p:origin x="2760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40067" y="2232279"/>
            <a:ext cx="6120765" cy="15121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80135" y="4032504"/>
            <a:ext cx="5040630" cy="1800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60045" y="1656207"/>
            <a:ext cx="3132391" cy="4752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708463" y="1656207"/>
            <a:ext cx="3132391" cy="4752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96552" y="1201896"/>
            <a:ext cx="2458720" cy="409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266" y="2472255"/>
            <a:ext cx="6328366" cy="27698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448306" y="6696837"/>
            <a:ext cx="2304288" cy="3600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60045" y="6696837"/>
            <a:ext cx="1656207" cy="3600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184648" y="6696837"/>
            <a:ext cx="1656207" cy="3600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7004101"/>
            <a:ext cx="7200265" cy="25400"/>
          </a:xfrm>
          <a:custGeom>
            <a:avLst/>
            <a:gdLst/>
            <a:ahLst/>
            <a:cxnLst/>
            <a:rect l="l" t="t" r="r" b="b"/>
            <a:pathLst>
              <a:path w="7200265" h="25400">
                <a:moveTo>
                  <a:pt x="7199998" y="0"/>
                </a:moveTo>
                <a:lnTo>
                  <a:pt x="0" y="0"/>
                </a:lnTo>
                <a:lnTo>
                  <a:pt x="0" y="25399"/>
                </a:lnTo>
                <a:lnTo>
                  <a:pt x="7199998" y="25399"/>
                </a:lnTo>
                <a:lnTo>
                  <a:pt x="719999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7095693"/>
            <a:ext cx="7200265" cy="25400"/>
          </a:xfrm>
          <a:custGeom>
            <a:avLst/>
            <a:gdLst/>
            <a:ahLst/>
            <a:cxnLst/>
            <a:rect l="l" t="t" r="r" b="b"/>
            <a:pathLst>
              <a:path w="7200265" h="25400">
                <a:moveTo>
                  <a:pt x="7199998" y="0"/>
                </a:moveTo>
                <a:lnTo>
                  <a:pt x="0" y="0"/>
                </a:lnTo>
                <a:lnTo>
                  <a:pt x="0" y="25399"/>
                </a:lnTo>
                <a:lnTo>
                  <a:pt x="7199998" y="25399"/>
                </a:lnTo>
                <a:lnTo>
                  <a:pt x="719999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79807" y="6245024"/>
            <a:ext cx="11271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190" dirty="0">
                <a:solidFill>
                  <a:srgbClr val="FFFFFF"/>
                </a:solidFill>
                <a:latin typeface="Arial"/>
                <a:cs typeface="Arial"/>
              </a:rPr>
              <a:t>Профессии: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457450" y="1495958"/>
            <a:ext cx="5695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700" spc="105" dirty="0" smtClean="0">
                <a:solidFill>
                  <a:srgbClr val="FFFFFF"/>
                </a:solidFill>
                <a:latin typeface="Tahoma"/>
                <a:cs typeface="Tahoma"/>
              </a:rPr>
              <a:t>ФОРМ</a:t>
            </a:r>
            <a:r>
              <a:rPr sz="700" spc="-145" dirty="0" smtClean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r>
              <a:rPr sz="700" spc="95" dirty="0">
                <a:solidFill>
                  <a:srgbClr val="FFFFFF"/>
                </a:solidFill>
                <a:latin typeface="Tahoma"/>
                <a:cs typeface="Tahoma"/>
              </a:rPr>
              <a:t>ОБУЧЕНИЯ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630112" y="1545349"/>
            <a:ext cx="18237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253490" algn="l"/>
              </a:tabLst>
            </a:pPr>
            <a:r>
              <a:rPr sz="700" spc="90" dirty="0">
                <a:solidFill>
                  <a:srgbClr val="FFFFFF"/>
                </a:solidFill>
                <a:latin typeface="Tahoma"/>
                <a:cs typeface="Tahoma"/>
              </a:rPr>
              <a:t>КОЛИЧЕСТВО</a:t>
            </a:r>
            <a:r>
              <a:rPr sz="700" spc="1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75" dirty="0">
                <a:solidFill>
                  <a:srgbClr val="FFFFFF"/>
                </a:solidFill>
                <a:latin typeface="Tahoma"/>
                <a:cs typeface="Tahoma"/>
              </a:rPr>
              <a:t>МЕСТ	</a:t>
            </a:r>
            <a:r>
              <a:rPr sz="700" spc="80" dirty="0">
                <a:solidFill>
                  <a:srgbClr val="FFFFFF"/>
                </a:solidFill>
                <a:latin typeface="Tahoma"/>
                <a:cs typeface="Tahoma"/>
              </a:rPr>
              <a:t>СРОК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 dirty="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tabLst>
                <a:tab pos="1253490" algn="l"/>
              </a:tabLst>
            </a:pPr>
            <a:r>
              <a:rPr sz="700" spc="65" dirty="0">
                <a:solidFill>
                  <a:srgbClr val="FFFFFF"/>
                </a:solidFill>
                <a:latin typeface="Tahoma"/>
                <a:cs typeface="Tahoma"/>
              </a:rPr>
              <a:t>БЮДЖЕТ</a:t>
            </a:r>
            <a:r>
              <a:rPr sz="700" spc="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-15" dirty="0">
                <a:solidFill>
                  <a:srgbClr val="FFFFFF"/>
                </a:solidFill>
                <a:latin typeface="Tahoma"/>
                <a:cs typeface="Tahoma"/>
              </a:rPr>
              <a:t>/</a:t>
            </a:r>
            <a:r>
              <a:rPr sz="700" spc="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90" dirty="0">
                <a:solidFill>
                  <a:srgbClr val="FFFFFF"/>
                </a:solidFill>
                <a:latin typeface="Tahoma"/>
                <a:cs typeface="Tahoma"/>
              </a:rPr>
              <a:t>ДОГОВОР	</a:t>
            </a:r>
            <a:r>
              <a:rPr sz="700" spc="95" dirty="0">
                <a:solidFill>
                  <a:srgbClr val="FFFFFF"/>
                </a:solidFill>
                <a:latin typeface="Tahoma"/>
                <a:cs typeface="Tahoma"/>
              </a:rPr>
              <a:t>ОБУЧЕНИЯ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844967" y="1545349"/>
            <a:ext cx="163893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sz="700" spc="95" dirty="0">
                <a:solidFill>
                  <a:srgbClr val="FFFFFF"/>
                </a:solidFill>
                <a:latin typeface="Tahoma"/>
                <a:cs typeface="Tahoma"/>
              </a:rPr>
              <a:t>СТОИМОСТЬ ОБУЧЕНИЯ </a:t>
            </a:r>
            <a:r>
              <a:rPr sz="700" spc="60" dirty="0">
                <a:solidFill>
                  <a:srgbClr val="FFFFFF"/>
                </a:solidFill>
                <a:latin typeface="Tahoma"/>
                <a:cs typeface="Tahoma"/>
              </a:rPr>
              <a:t>ЗА </a:t>
            </a:r>
            <a:r>
              <a:rPr sz="700" spc="65" dirty="0">
                <a:solidFill>
                  <a:srgbClr val="FFFFFF"/>
                </a:solidFill>
                <a:latin typeface="Tahoma"/>
                <a:cs typeface="Tahoma"/>
              </a:rPr>
              <a:t>ГОД  </a:t>
            </a:r>
            <a:r>
              <a:rPr sz="700" spc="60" dirty="0">
                <a:solidFill>
                  <a:srgbClr val="FFFFFF"/>
                </a:solidFill>
                <a:latin typeface="Tahoma"/>
                <a:cs typeface="Tahoma"/>
              </a:rPr>
              <a:t>(2020</a:t>
            </a:r>
            <a:r>
              <a:rPr sz="700" spc="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20" dirty="0">
                <a:solidFill>
                  <a:srgbClr val="FFFFFF"/>
                </a:solidFill>
                <a:latin typeface="Tahoma"/>
                <a:cs typeface="Tahoma"/>
              </a:rPr>
              <a:t>г.)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>
              <a:latin typeface="Tahoma"/>
              <a:cs typeface="Tahom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02799" y="3189893"/>
            <a:ext cx="56959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700" spc="105" dirty="0">
                <a:solidFill>
                  <a:srgbClr val="FFFFFF"/>
                </a:solidFill>
                <a:latin typeface="Tahoma"/>
                <a:cs typeface="Tahoma"/>
              </a:rPr>
              <a:t>ФОРМА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r>
              <a:rPr sz="700" spc="95" dirty="0">
                <a:solidFill>
                  <a:srgbClr val="FFFFFF"/>
                </a:solidFill>
                <a:latin typeface="Tahoma"/>
                <a:cs typeface="Tahoma"/>
              </a:rPr>
              <a:t>ОБУЧЕНИЯ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>
              <a:latin typeface="Tahoma"/>
              <a:cs typeface="Tahom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630112" y="4666798"/>
            <a:ext cx="182372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253490" algn="l"/>
              </a:tabLst>
            </a:pPr>
            <a:r>
              <a:rPr sz="700" spc="90" dirty="0">
                <a:solidFill>
                  <a:srgbClr val="FFFFFF"/>
                </a:solidFill>
                <a:latin typeface="Tahoma"/>
                <a:cs typeface="Tahoma"/>
              </a:rPr>
              <a:t>КОЛИЧЕСТВО</a:t>
            </a:r>
            <a:r>
              <a:rPr sz="700" spc="1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75" dirty="0">
                <a:solidFill>
                  <a:srgbClr val="FFFFFF"/>
                </a:solidFill>
                <a:latin typeface="Tahoma"/>
                <a:cs typeface="Tahoma"/>
              </a:rPr>
              <a:t>МЕСТ	</a:t>
            </a:r>
            <a:r>
              <a:rPr sz="700" spc="80" dirty="0">
                <a:solidFill>
                  <a:srgbClr val="FFFFFF"/>
                </a:solidFill>
                <a:latin typeface="Tahoma"/>
                <a:cs typeface="Tahoma"/>
              </a:rPr>
              <a:t>СРОК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tabLst>
                <a:tab pos="1253490" algn="l"/>
              </a:tabLst>
            </a:pPr>
            <a:r>
              <a:rPr sz="700" spc="65" dirty="0">
                <a:solidFill>
                  <a:srgbClr val="FFFFFF"/>
                </a:solidFill>
                <a:latin typeface="Tahoma"/>
                <a:cs typeface="Tahoma"/>
              </a:rPr>
              <a:t>БЮДЖЕТ</a:t>
            </a:r>
            <a:r>
              <a:rPr sz="700" spc="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-15" dirty="0">
                <a:solidFill>
                  <a:srgbClr val="FFFFFF"/>
                </a:solidFill>
                <a:latin typeface="Tahoma"/>
                <a:cs typeface="Tahoma"/>
              </a:rPr>
              <a:t>/</a:t>
            </a:r>
            <a:r>
              <a:rPr sz="700" spc="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90" dirty="0">
                <a:solidFill>
                  <a:srgbClr val="FFFFFF"/>
                </a:solidFill>
                <a:latin typeface="Tahoma"/>
                <a:cs typeface="Tahoma"/>
              </a:rPr>
              <a:t>ДОГОВОР	</a:t>
            </a:r>
            <a:r>
              <a:rPr sz="700" spc="95" dirty="0">
                <a:solidFill>
                  <a:srgbClr val="FFFFFF"/>
                </a:solidFill>
                <a:latin typeface="Tahoma"/>
                <a:cs typeface="Tahoma"/>
              </a:rPr>
              <a:t>ОБУЧЕНИЯ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844967" y="4666798"/>
            <a:ext cx="163893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sz="700" spc="95" dirty="0">
                <a:solidFill>
                  <a:srgbClr val="FFFFFF"/>
                </a:solidFill>
                <a:latin typeface="Tahoma"/>
                <a:cs typeface="Tahoma"/>
              </a:rPr>
              <a:t>СТОИМОСТЬ ОБУЧЕНИЯ </a:t>
            </a:r>
            <a:r>
              <a:rPr sz="700" spc="60" dirty="0">
                <a:solidFill>
                  <a:srgbClr val="FFFFFF"/>
                </a:solidFill>
                <a:latin typeface="Tahoma"/>
                <a:cs typeface="Tahoma"/>
              </a:rPr>
              <a:t>ЗА </a:t>
            </a:r>
            <a:r>
              <a:rPr sz="700" spc="65" dirty="0">
                <a:solidFill>
                  <a:srgbClr val="FFFFFF"/>
                </a:solidFill>
                <a:latin typeface="Tahoma"/>
                <a:cs typeface="Tahoma"/>
              </a:rPr>
              <a:t>ГОД  </a:t>
            </a:r>
            <a:r>
              <a:rPr sz="700" spc="60" dirty="0">
                <a:solidFill>
                  <a:srgbClr val="FFFFFF"/>
                </a:solidFill>
                <a:latin typeface="Tahoma"/>
                <a:cs typeface="Tahoma"/>
              </a:rPr>
              <a:t>(2020</a:t>
            </a:r>
            <a:r>
              <a:rPr sz="700" spc="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20" dirty="0">
                <a:solidFill>
                  <a:srgbClr val="FFFFFF"/>
                </a:solidFill>
                <a:latin typeface="Tahoma"/>
                <a:cs typeface="Tahoma"/>
              </a:rPr>
              <a:t>г.)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>
              <a:latin typeface="Tahoma"/>
              <a:cs typeface="Tahoma"/>
            </a:endParaRPr>
          </a:p>
        </p:txBody>
      </p:sp>
      <p:sp>
        <p:nvSpPr>
          <p:cNvPr id="29" name="object 2"/>
          <p:cNvSpPr/>
          <p:nvPr/>
        </p:nvSpPr>
        <p:spPr>
          <a:xfrm>
            <a:off x="220700" y="226709"/>
            <a:ext cx="1130395" cy="8020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Прямоугольник 5"/>
          <p:cNvSpPr/>
          <p:nvPr/>
        </p:nvSpPr>
        <p:spPr>
          <a:xfrm>
            <a:off x="382693" y="2227599"/>
            <a:ext cx="66968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cap="all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 Е Л Е В О Е          О Б У Ч Е Н И Е</a:t>
            </a:r>
            <a:endParaRPr lang="ru-RU" sz="5400" b="1" i="0" cap="all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31125" y="6139267"/>
            <a:ext cx="462814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2 0 2 4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6850" y="224977"/>
            <a:ext cx="1802707" cy="1021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58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913892"/>
            <a:ext cx="7200265" cy="38735"/>
          </a:xfrm>
          <a:custGeom>
            <a:avLst/>
            <a:gdLst/>
            <a:ahLst/>
            <a:cxnLst/>
            <a:rect l="l" t="t" r="r" b="b"/>
            <a:pathLst>
              <a:path w="7200265" h="38734">
                <a:moveTo>
                  <a:pt x="7199998" y="0"/>
                </a:moveTo>
                <a:lnTo>
                  <a:pt x="0" y="0"/>
                </a:lnTo>
                <a:lnTo>
                  <a:pt x="0" y="38112"/>
                </a:lnTo>
                <a:lnTo>
                  <a:pt x="7199998" y="38112"/>
                </a:lnTo>
                <a:lnTo>
                  <a:pt x="719999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7004101"/>
            <a:ext cx="7200265" cy="25400"/>
          </a:xfrm>
          <a:custGeom>
            <a:avLst/>
            <a:gdLst/>
            <a:ahLst/>
            <a:cxnLst/>
            <a:rect l="l" t="t" r="r" b="b"/>
            <a:pathLst>
              <a:path w="7200265" h="25400">
                <a:moveTo>
                  <a:pt x="7199998" y="0"/>
                </a:moveTo>
                <a:lnTo>
                  <a:pt x="0" y="0"/>
                </a:lnTo>
                <a:lnTo>
                  <a:pt x="0" y="25399"/>
                </a:lnTo>
                <a:lnTo>
                  <a:pt x="7199998" y="25399"/>
                </a:lnTo>
                <a:lnTo>
                  <a:pt x="719999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7095693"/>
            <a:ext cx="7200265" cy="25400"/>
          </a:xfrm>
          <a:custGeom>
            <a:avLst/>
            <a:gdLst/>
            <a:ahLst/>
            <a:cxnLst/>
            <a:rect l="l" t="t" r="r" b="b"/>
            <a:pathLst>
              <a:path w="7200265" h="25400">
                <a:moveTo>
                  <a:pt x="7199998" y="0"/>
                </a:moveTo>
                <a:lnTo>
                  <a:pt x="0" y="0"/>
                </a:lnTo>
                <a:lnTo>
                  <a:pt x="0" y="25399"/>
                </a:lnTo>
                <a:lnTo>
                  <a:pt x="7199998" y="25399"/>
                </a:lnTo>
                <a:lnTo>
                  <a:pt x="719999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79807" y="6245024"/>
            <a:ext cx="11271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190" dirty="0">
                <a:solidFill>
                  <a:srgbClr val="FFFFFF"/>
                </a:solidFill>
                <a:latin typeface="Arial"/>
                <a:cs typeface="Arial"/>
              </a:rPr>
              <a:t>Профессии: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457450" y="1495958"/>
            <a:ext cx="5695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700" spc="105" dirty="0" smtClean="0">
                <a:solidFill>
                  <a:srgbClr val="FFFFFF"/>
                </a:solidFill>
                <a:latin typeface="Tahoma"/>
                <a:cs typeface="Tahoma"/>
              </a:rPr>
              <a:t>ФОРМ</a:t>
            </a:r>
            <a:r>
              <a:rPr sz="700" spc="-145" dirty="0" smtClean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r>
              <a:rPr sz="700" spc="95" dirty="0">
                <a:solidFill>
                  <a:srgbClr val="FFFFFF"/>
                </a:solidFill>
                <a:latin typeface="Tahoma"/>
                <a:cs typeface="Tahoma"/>
              </a:rPr>
              <a:t>ОБУЧЕНИЯ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630112" y="1545349"/>
            <a:ext cx="18237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253490" algn="l"/>
              </a:tabLst>
            </a:pPr>
            <a:r>
              <a:rPr sz="700" spc="90" dirty="0">
                <a:solidFill>
                  <a:srgbClr val="FFFFFF"/>
                </a:solidFill>
                <a:latin typeface="Tahoma"/>
                <a:cs typeface="Tahoma"/>
              </a:rPr>
              <a:t>КОЛИЧЕСТВО</a:t>
            </a:r>
            <a:r>
              <a:rPr sz="700" spc="1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75" dirty="0">
                <a:solidFill>
                  <a:srgbClr val="FFFFFF"/>
                </a:solidFill>
                <a:latin typeface="Tahoma"/>
                <a:cs typeface="Tahoma"/>
              </a:rPr>
              <a:t>МЕСТ	</a:t>
            </a:r>
            <a:r>
              <a:rPr sz="700" spc="80" dirty="0">
                <a:solidFill>
                  <a:srgbClr val="FFFFFF"/>
                </a:solidFill>
                <a:latin typeface="Tahoma"/>
                <a:cs typeface="Tahoma"/>
              </a:rPr>
              <a:t>СРОК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 dirty="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tabLst>
                <a:tab pos="1253490" algn="l"/>
              </a:tabLst>
            </a:pPr>
            <a:r>
              <a:rPr sz="700" spc="65" dirty="0">
                <a:solidFill>
                  <a:srgbClr val="FFFFFF"/>
                </a:solidFill>
                <a:latin typeface="Tahoma"/>
                <a:cs typeface="Tahoma"/>
              </a:rPr>
              <a:t>БЮДЖЕТ</a:t>
            </a:r>
            <a:r>
              <a:rPr sz="700" spc="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-15" dirty="0">
                <a:solidFill>
                  <a:srgbClr val="FFFFFF"/>
                </a:solidFill>
                <a:latin typeface="Tahoma"/>
                <a:cs typeface="Tahoma"/>
              </a:rPr>
              <a:t>/</a:t>
            </a:r>
            <a:r>
              <a:rPr sz="700" spc="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90" dirty="0">
                <a:solidFill>
                  <a:srgbClr val="FFFFFF"/>
                </a:solidFill>
                <a:latin typeface="Tahoma"/>
                <a:cs typeface="Tahoma"/>
              </a:rPr>
              <a:t>ДОГОВОР	</a:t>
            </a:r>
            <a:r>
              <a:rPr sz="700" spc="95" dirty="0">
                <a:solidFill>
                  <a:srgbClr val="FFFFFF"/>
                </a:solidFill>
                <a:latin typeface="Tahoma"/>
                <a:cs typeface="Tahoma"/>
              </a:rPr>
              <a:t>ОБУЧЕНИЯ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844967" y="1545349"/>
            <a:ext cx="163893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sz="700" spc="95" dirty="0">
                <a:solidFill>
                  <a:srgbClr val="FFFFFF"/>
                </a:solidFill>
                <a:latin typeface="Tahoma"/>
                <a:cs typeface="Tahoma"/>
              </a:rPr>
              <a:t>СТОИМОСТЬ ОБУЧЕНИЯ </a:t>
            </a:r>
            <a:r>
              <a:rPr sz="700" spc="60" dirty="0">
                <a:solidFill>
                  <a:srgbClr val="FFFFFF"/>
                </a:solidFill>
                <a:latin typeface="Tahoma"/>
                <a:cs typeface="Tahoma"/>
              </a:rPr>
              <a:t>ЗА </a:t>
            </a:r>
            <a:r>
              <a:rPr sz="700" spc="65" dirty="0">
                <a:solidFill>
                  <a:srgbClr val="FFFFFF"/>
                </a:solidFill>
                <a:latin typeface="Tahoma"/>
                <a:cs typeface="Tahoma"/>
              </a:rPr>
              <a:t>ГОД  </a:t>
            </a:r>
            <a:r>
              <a:rPr sz="700" spc="60" dirty="0">
                <a:solidFill>
                  <a:srgbClr val="FFFFFF"/>
                </a:solidFill>
                <a:latin typeface="Tahoma"/>
                <a:cs typeface="Tahoma"/>
              </a:rPr>
              <a:t>(2020</a:t>
            </a:r>
            <a:r>
              <a:rPr sz="700" spc="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20" dirty="0">
                <a:solidFill>
                  <a:srgbClr val="FFFFFF"/>
                </a:solidFill>
                <a:latin typeface="Tahoma"/>
                <a:cs typeface="Tahoma"/>
              </a:rPr>
              <a:t>г.)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>
              <a:latin typeface="Tahoma"/>
              <a:cs typeface="Tahom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02799" y="3189893"/>
            <a:ext cx="56959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700" spc="105" dirty="0">
                <a:solidFill>
                  <a:srgbClr val="FFFFFF"/>
                </a:solidFill>
                <a:latin typeface="Tahoma"/>
                <a:cs typeface="Tahoma"/>
              </a:rPr>
              <a:t>ФОРМА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r>
              <a:rPr sz="700" spc="95" dirty="0">
                <a:solidFill>
                  <a:srgbClr val="FFFFFF"/>
                </a:solidFill>
                <a:latin typeface="Tahoma"/>
                <a:cs typeface="Tahoma"/>
              </a:rPr>
              <a:t>ОБУЧЕНИЯ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>
              <a:latin typeface="Tahoma"/>
              <a:cs typeface="Tahom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630112" y="4666798"/>
            <a:ext cx="182372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253490" algn="l"/>
              </a:tabLst>
            </a:pPr>
            <a:r>
              <a:rPr sz="700" spc="90" dirty="0">
                <a:solidFill>
                  <a:srgbClr val="FFFFFF"/>
                </a:solidFill>
                <a:latin typeface="Tahoma"/>
                <a:cs typeface="Tahoma"/>
              </a:rPr>
              <a:t>КОЛИЧЕСТВО</a:t>
            </a:r>
            <a:r>
              <a:rPr sz="700" spc="1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75" dirty="0">
                <a:solidFill>
                  <a:srgbClr val="FFFFFF"/>
                </a:solidFill>
                <a:latin typeface="Tahoma"/>
                <a:cs typeface="Tahoma"/>
              </a:rPr>
              <a:t>МЕСТ	</a:t>
            </a:r>
            <a:r>
              <a:rPr sz="700" spc="80" dirty="0">
                <a:solidFill>
                  <a:srgbClr val="FFFFFF"/>
                </a:solidFill>
                <a:latin typeface="Tahoma"/>
                <a:cs typeface="Tahoma"/>
              </a:rPr>
              <a:t>СРОК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tabLst>
                <a:tab pos="1253490" algn="l"/>
              </a:tabLst>
            </a:pPr>
            <a:r>
              <a:rPr sz="700" spc="65" dirty="0">
                <a:solidFill>
                  <a:srgbClr val="FFFFFF"/>
                </a:solidFill>
                <a:latin typeface="Tahoma"/>
                <a:cs typeface="Tahoma"/>
              </a:rPr>
              <a:t>БЮДЖЕТ</a:t>
            </a:r>
            <a:r>
              <a:rPr sz="700" spc="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-15" dirty="0">
                <a:solidFill>
                  <a:srgbClr val="FFFFFF"/>
                </a:solidFill>
                <a:latin typeface="Tahoma"/>
                <a:cs typeface="Tahoma"/>
              </a:rPr>
              <a:t>/</a:t>
            </a:r>
            <a:r>
              <a:rPr sz="700" spc="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90" dirty="0">
                <a:solidFill>
                  <a:srgbClr val="FFFFFF"/>
                </a:solidFill>
                <a:latin typeface="Tahoma"/>
                <a:cs typeface="Tahoma"/>
              </a:rPr>
              <a:t>ДОГОВОР	</a:t>
            </a:r>
            <a:r>
              <a:rPr sz="700" spc="95" dirty="0">
                <a:solidFill>
                  <a:srgbClr val="FFFFFF"/>
                </a:solidFill>
                <a:latin typeface="Tahoma"/>
                <a:cs typeface="Tahoma"/>
              </a:rPr>
              <a:t>ОБУЧЕНИЯ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844967" y="4666798"/>
            <a:ext cx="163893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sz="700" spc="95" dirty="0">
                <a:solidFill>
                  <a:srgbClr val="FFFFFF"/>
                </a:solidFill>
                <a:latin typeface="Tahoma"/>
                <a:cs typeface="Tahoma"/>
              </a:rPr>
              <a:t>СТОИМОСТЬ ОБУЧЕНИЯ </a:t>
            </a:r>
            <a:r>
              <a:rPr sz="700" spc="60" dirty="0">
                <a:solidFill>
                  <a:srgbClr val="FFFFFF"/>
                </a:solidFill>
                <a:latin typeface="Tahoma"/>
                <a:cs typeface="Tahoma"/>
              </a:rPr>
              <a:t>ЗА </a:t>
            </a:r>
            <a:r>
              <a:rPr sz="700" spc="65" dirty="0">
                <a:solidFill>
                  <a:srgbClr val="FFFFFF"/>
                </a:solidFill>
                <a:latin typeface="Tahoma"/>
                <a:cs typeface="Tahoma"/>
              </a:rPr>
              <a:t>ГОД  </a:t>
            </a:r>
            <a:r>
              <a:rPr sz="700" spc="60" dirty="0">
                <a:solidFill>
                  <a:srgbClr val="FFFFFF"/>
                </a:solidFill>
                <a:latin typeface="Tahoma"/>
                <a:cs typeface="Tahoma"/>
              </a:rPr>
              <a:t>(2020</a:t>
            </a:r>
            <a:r>
              <a:rPr sz="700" spc="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20" dirty="0">
                <a:solidFill>
                  <a:srgbClr val="FFFFFF"/>
                </a:solidFill>
                <a:latin typeface="Tahoma"/>
                <a:cs typeface="Tahoma"/>
              </a:rPr>
              <a:t>г.)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>
              <a:latin typeface="Tahoma"/>
              <a:cs typeface="Tahoma"/>
            </a:endParaRPr>
          </a:p>
        </p:txBody>
      </p:sp>
      <p:sp>
        <p:nvSpPr>
          <p:cNvPr id="28" name="object 4"/>
          <p:cNvSpPr txBox="1"/>
          <p:nvPr/>
        </p:nvSpPr>
        <p:spPr>
          <a:xfrm>
            <a:off x="1583994" y="558616"/>
            <a:ext cx="5284892" cy="401134"/>
          </a:xfrm>
          <a:prstGeom prst="rect">
            <a:avLst/>
          </a:prstGeom>
          <a:solidFill>
            <a:srgbClr val="E9AE28"/>
          </a:solidFill>
        </p:spPr>
        <p:txBody>
          <a:bodyPr vert="horz" wrap="none" lIns="0" tIns="69850" rIns="0" bIns="0" rtlCol="0">
            <a:noAutofit/>
          </a:bodyPr>
          <a:lstStyle/>
          <a:p>
            <a:pPr marL="1594485" marR="1703705" indent="233679" algn="ctr">
              <a:lnSpc>
                <a:spcPct val="100000"/>
              </a:lnSpc>
              <a:spcBef>
                <a:spcPts val="550"/>
              </a:spcBef>
            </a:pP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ЦЕЛЕВОГО ОБУЧЕНИЯ</a:t>
            </a:r>
            <a:endParaRPr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object 2"/>
          <p:cNvSpPr/>
          <p:nvPr/>
        </p:nvSpPr>
        <p:spPr>
          <a:xfrm>
            <a:off x="5810250" y="6047204"/>
            <a:ext cx="1269307" cy="7924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"/>
          <p:cNvSpPr/>
          <p:nvPr/>
        </p:nvSpPr>
        <p:spPr>
          <a:xfrm>
            <a:off x="1583994" y="363666"/>
            <a:ext cx="5293056" cy="83210"/>
          </a:xfrm>
          <a:custGeom>
            <a:avLst/>
            <a:gdLst/>
            <a:ahLst/>
            <a:cxnLst/>
            <a:rect l="l" t="t" r="r" b="b"/>
            <a:pathLst>
              <a:path w="5159375" h="74295">
                <a:moveTo>
                  <a:pt x="5158803" y="0"/>
                </a:moveTo>
                <a:lnTo>
                  <a:pt x="0" y="0"/>
                </a:lnTo>
                <a:lnTo>
                  <a:pt x="0" y="73901"/>
                </a:lnTo>
                <a:lnTo>
                  <a:pt x="5158803" y="73901"/>
                </a:lnTo>
                <a:lnTo>
                  <a:pt x="5158803" y="0"/>
                </a:lnTo>
                <a:close/>
              </a:path>
            </a:pathLst>
          </a:custGeom>
          <a:solidFill>
            <a:srgbClr val="E9A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Прямоугольник 5"/>
          <p:cNvSpPr/>
          <p:nvPr/>
        </p:nvSpPr>
        <p:spPr>
          <a:xfrm>
            <a:off x="220700" y="1319996"/>
            <a:ext cx="669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cap="all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ЦЕЛЕВОЕ </a:t>
            </a:r>
            <a:r>
              <a:rPr lang="ru-RU" b="1" u="sng" cap="all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ru-RU" cap="all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ЭТО ОБУЧЕНИЕ НА БЮДЖЕТНЫХ МЕСТАХ </a:t>
            </a:r>
            <a:r>
              <a:rPr lang="ru-RU" b="1" u="sng" cap="all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ИНТЕРЕСАХ ЗАКАЗЧИКА</a:t>
            </a:r>
            <a:r>
              <a:rPr lang="ru-RU" cap="all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cap="all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ПРЕДПОЛАГАЮЩЕЕ ПОСЛЕДУЮЩЕЕ </a:t>
            </a:r>
            <a:r>
              <a:rPr lang="ru-RU" b="1" u="sng" cap="all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ТРУДОУСТРОЙСТВО</a:t>
            </a:r>
            <a:endParaRPr lang="ru-RU" b="1" i="0" u="sng" cap="all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220700" y="2755778"/>
            <a:ext cx="2578075" cy="1481277"/>
          </a:xfrm>
          <a:prstGeom prst="wedgeRoundRectCallout">
            <a:avLst/>
          </a:prstGeom>
          <a:solidFill>
            <a:srgbClr val="FFE89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поступление в СОГУ  по отдельному конкурсу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опыту прошлых лет - конкурс ниже, чем в рамках основного конкурса, шансы поступления максимальные)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ая прямоугольная выноска 21"/>
          <p:cNvSpPr/>
          <p:nvPr/>
        </p:nvSpPr>
        <p:spPr>
          <a:xfrm>
            <a:off x="4057650" y="3848780"/>
            <a:ext cx="2578075" cy="1481277"/>
          </a:xfrm>
          <a:prstGeom prst="wedgeRoundRectCallout">
            <a:avLst/>
          </a:prstGeom>
          <a:solidFill>
            <a:srgbClr val="FFE89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обучения предоставляет студенту меры социальной поддержки во время обучения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ая прямоугольная выноска 22"/>
          <p:cNvSpPr/>
          <p:nvPr/>
        </p:nvSpPr>
        <p:spPr>
          <a:xfrm>
            <a:off x="323831" y="5203199"/>
            <a:ext cx="2578075" cy="1481277"/>
          </a:xfrm>
          <a:prstGeom prst="wedgeRoundRectCallout">
            <a:avLst/>
          </a:prstGeom>
          <a:solidFill>
            <a:srgbClr val="FFE89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гарантирует трудоустройство по окончании СОГУ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5" y="234358"/>
            <a:ext cx="1802707" cy="1021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50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7004101"/>
            <a:ext cx="7200265" cy="25400"/>
          </a:xfrm>
          <a:custGeom>
            <a:avLst/>
            <a:gdLst/>
            <a:ahLst/>
            <a:cxnLst/>
            <a:rect l="l" t="t" r="r" b="b"/>
            <a:pathLst>
              <a:path w="7200265" h="25400">
                <a:moveTo>
                  <a:pt x="7199998" y="0"/>
                </a:moveTo>
                <a:lnTo>
                  <a:pt x="0" y="0"/>
                </a:lnTo>
                <a:lnTo>
                  <a:pt x="0" y="25399"/>
                </a:lnTo>
                <a:lnTo>
                  <a:pt x="7199998" y="25399"/>
                </a:lnTo>
                <a:lnTo>
                  <a:pt x="719999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7095693"/>
            <a:ext cx="7200265" cy="25400"/>
          </a:xfrm>
          <a:custGeom>
            <a:avLst/>
            <a:gdLst/>
            <a:ahLst/>
            <a:cxnLst/>
            <a:rect l="l" t="t" r="r" b="b"/>
            <a:pathLst>
              <a:path w="7200265" h="25400">
                <a:moveTo>
                  <a:pt x="7199998" y="0"/>
                </a:moveTo>
                <a:lnTo>
                  <a:pt x="0" y="0"/>
                </a:lnTo>
                <a:lnTo>
                  <a:pt x="0" y="25399"/>
                </a:lnTo>
                <a:lnTo>
                  <a:pt x="7199998" y="25399"/>
                </a:lnTo>
                <a:lnTo>
                  <a:pt x="719999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79807" y="6245024"/>
            <a:ext cx="11271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190" dirty="0">
                <a:solidFill>
                  <a:srgbClr val="FFFFFF"/>
                </a:solidFill>
                <a:latin typeface="Arial"/>
                <a:cs typeface="Arial"/>
              </a:rPr>
              <a:t>Профессии: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02799" y="1545349"/>
            <a:ext cx="5695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700" spc="105" dirty="0" smtClean="0">
                <a:solidFill>
                  <a:srgbClr val="FFFFFF"/>
                </a:solidFill>
                <a:latin typeface="Tahoma"/>
                <a:cs typeface="Tahoma"/>
              </a:rPr>
              <a:t>ФОРМ</a:t>
            </a:r>
            <a:r>
              <a:rPr sz="700" spc="-145" dirty="0" smtClean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r>
              <a:rPr sz="700" spc="95" dirty="0">
                <a:solidFill>
                  <a:srgbClr val="FFFFFF"/>
                </a:solidFill>
                <a:latin typeface="Tahoma"/>
                <a:cs typeface="Tahoma"/>
              </a:rPr>
              <a:t>ОБУЧЕНИЯ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630112" y="1545349"/>
            <a:ext cx="18237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253490" algn="l"/>
              </a:tabLst>
            </a:pPr>
            <a:r>
              <a:rPr sz="700" spc="90" dirty="0">
                <a:solidFill>
                  <a:srgbClr val="FFFFFF"/>
                </a:solidFill>
                <a:latin typeface="Tahoma"/>
                <a:cs typeface="Tahoma"/>
              </a:rPr>
              <a:t>КОЛИЧЕСТВО</a:t>
            </a:r>
            <a:r>
              <a:rPr sz="700" spc="1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75" dirty="0">
                <a:solidFill>
                  <a:srgbClr val="FFFFFF"/>
                </a:solidFill>
                <a:latin typeface="Tahoma"/>
                <a:cs typeface="Tahoma"/>
              </a:rPr>
              <a:t>МЕСТ	</a:t>
            </a:r>
            <a:r>
              <a:rPr sz="700" spc="80" dirty="0">
                <a:solidFill>
                  <a:srgbClr val="FFFFFF"/>
                </a:solidFill>
                <a:latin typeface="Tahoma"/>
                <a:cs typeface="Tahoma"/>
              </a:rPr>
              <a:t>СРОК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 dirty="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tabLst>
                <a:tab pos="1253490" algn="l"/>
              </a:tabLst>
            </a:pPr>
            <a:r>
              <a:rPr sz="700" spc="65" dirty="0">
                <a:solidFill>
                  <a:srgbClr val="FFFFFF"/>
                </a:solidFill>
                <a:latin typeface="Tahoma"/>
                <a:cs typeface="Tahoma"/>
              </a:rPr>
              <a:t>БЮДЖЕТ</a:t>
            </a:r>
            <a:r>
              <a:rPr sz="700" spc="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-15" dirty="0">
                <a:solidFill>
                  <a:srgbClr val="FFFFFF"/>
                </a:solidFill>
                <a:latin typeface="Tahoma"/>
                <a:cs typeface="Tahoma"/>
              </a:rPr>
              <a:t>/</a:t>
            </a:r>
            <a:r>
              <a:rPr sz="700" spc="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90" dirty="0">
                <a:solidFill>
                  <a:srgbClr val="FFFFFF"/>
                </a:solidFill>
                <a:latin typeface="Tahoma"/>
                <a:cs typeface="Tahoma"/>
              </a:rPr>
              <a:t>ДОГОВОР	</a:t>
            </a:r>
            <a:r>
              <a:rPr sz="700" spc="95" dirty="0">
                <a:solidFill>
                  <a:srgbClr val="FFFFFF"/>
                </a:solidFill>
                <a:latin typeface="Tahoma"/>
                <a:cs typeface="Tahoma"/>
              </a:rPr>
              <a:t>ОБУЧЕНИЯ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844967" y="1545349"/>
            <a:ext cx="163893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sz="700" spc="95" dirty="0">
                <a:solidFill>
                  <a:srgbClr val="FFFFFF"/>
                </a:solidFill>
                <a:latin typeface="Tahoma"/>
                <a:cs typeface="Tahoma"/>
              </a:rPr>
              <a:t>СТОИМОСТЬ ОБУЧЕНИЯ </a:t>
            </a:r>
            <a:r>
              <a:rPr sz="700" spc="60" dirty="0">
                <a:solidFill>
                  <a:srgbClr val="FFFFFF"/>
                </a:solidFill>
                <a:latin typeface="Tahoma"/>
                <a:cs typeface="Tahoma"/>
              </a:rPr>
              <a:t>ЗА </a:t>
            </a:r>
            <a:r>
              <a:rPr sz="700" spc="65" dirty="0">
                <a:solidFill>
                  <a:srgbClr val="FFFFFF"/>
                </a:solidFill>
                <a:latin typeface="Tahoma"/>
                <a:cs typeface="Tahoma"/>
              </a:rPr>
              <a:t>ГОД  </a:t>
            </a:r>
            <a:r>
              <a:rPr sz="700" spc="60" dirty="0">
                <a:solidFill>
                  <a:srgbClr val="FFFFFF"/>
                </a:solidFill>
                <a:latin typeface="Tahoma"/>
                <a:cs typeface="Tahoma"/>
              </a:rPr>
              <a:t>(2020</a:t>
            </a:r>
            <a:r>
              <a:rPr sz="700" spc="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20" dirty="0">
                <a:solidFill>
                  <a:srgbClr val="FFFFFF"/>
                </a:solidFill>
                <a:latin typeface="Tahoma"/>
                <a:cs typeface="Tahoma"/>
              </a:rPr>
              <a:t>г.)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>
              <a:latin typeface="Tahoma"/>
              <a:cs typeface="Tahom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02799" y="3189893"/>
            <a:ext cx="56959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700" spc="105" dirty="0">
                <a:solidFill>
                  <a:srgbClr val="FFFFFF"/>
                </a:solidFill>
                <a:latin typeface="Tahoma"/>
                <a:cs typeface="Tahoma"/>
              </a:rPr>
              <a:t>ФОРМА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r>
              <a:rPr sz="700" spc="95" dirty="0">
                <a:solidFill>
                  <a:srgbClr val="FFFFFF"/>
                </a:solidFill>
                <a:latin typeface="Tahoma"/>
                <a:cs typeface="Tahoma"/>
              </a:rPr>
              <a:t>ОБУЧЕНИЯ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>
              <a:latin typeface="Tahoma"/>
              <a:cs typeface="Tahom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630112" y="4666798"/>
            <a:ext cx="182372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253490" algn="l"/>
              </a:tabLst>
            </a:pPr>
            <a:r>
              <a:rPr sz="700" spc="90" dirty="0">
                <a:solidFill>
                  <a:srgbClr val="FFFFFF"/>
                </a:solidFill>
                <a:latin typeface="Tahoma"/>
                <a:cs typeface="Tahoma"/>
              </a:rPr>
              <a:t>КОЛИЧЕСТВО</a:t>
            </a:r>
            <a:r>
              <a:rPr sz="700" spc="1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75" dirty="0">
                <a:solidFill>
                  <a:srgbClr val="FFFFFF"/>
                </a:solidFill>
                <a:latin typeface="Tahoma"/>
                <a:cs typeface="Tahoma"/>
              </a:rPr>
              <a:t>МЕСТ	</a:t>
            </a:r>
            <a:r>
              <a:rPr sz="700" spc="80" dirty="0">
                <a:solidFill>
                  <a:srgbClr val="FFFFFF"/>
                </a:solidFill>
                <a:latin typeface="Tahoma"/>
                <a:cs typeface="Tahoma"/>
              </a:rPr>
              <a:t>СРОК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tabLst>
                <a:tab pos="1253490" algn="l"/>
              </a:tabLst>
            </a:pPr>
            <a:r>
              <a:rPr sz="700" spc="65" dirty="0">
                <a:solidFill>
                  <a:srgbClr val="FFFFFF"/>
                </a:solidFill>
                <a:latin typeface="Tahoma"/>
                <a:cs typeface="Tahoma"/>
              </a:rPr>
              <a:t>БЮДЖЕТ</a:t>
            </a:r>
            <a:r>
              <a:rPr sz="700" spc="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-15" dirty="0">
                <a:solidFill>
                  <a:srgbClr val="FFFFFF"/>
                </a:solidFill>
                <a:latin typeface="Tahoma"/>
                <a:cs typeface="Tahoma"/>
              </a:rPr>
              <a:t>/</a:t>
            </a:r>
            <a:r>
              <a:rPr sz="700" spc="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90" dirty="0">
                <a:solidFill>
                  <a:srgbClr val="FFFFFF"/>
                </a:solidFill>
                <a:latin typeface="Tahoma"/>
                <a:cs typeface="Tahoma"/>
              </a:rPr>
              <a:t>ДОГОВОР	</a:t>
            </a:r>
            <a:r>
              <a:rPr sz="700" spc="95" dirty="0">
                <a:solidFill>
                  <a:srgbClr val="FFFFFF"/>
                </a:solidFill>
                <a:latin typeface="Tahoma"/>
                <a:cs typeface="Tahoma"/>
              </a:rPr>
              <a:t>ОБУЧЕНИЯ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844967" y="4666798"/>
            <a:ext cx="163893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sz="700" spc="95" dirty="0">
                <a:solidFill>
                  <a:srgbClr val="FFFFFF"/>
                </a:solidFill>
                <a:latin typeface="Tahoma"/>
                <a:cs typeface="Tahoma"/>
              </a:rPr>
              <a:t>СТОИМОСТЬ ОБУЧЕНИЯ </a:t>
            </a:r>
            <a:r>
              <a:rPr sz="700" spc="60" dirty="0">
                <a:solidFill>
                  <a:srgbClr val="FFFFFF"/>
                </a:solidFill>
                <a:latin typeface="Tahoma"/>
                <a:cs typeface="Tahoma"/>
              </a:rPr>
              <a:t>ЗА </a:t>
            </a:r>
            <a:r>
              <a:rPr sz="700" spc="65" dirty="0">
                <a:solidFill>
                  <a:srgbClr val="FFFFFF"/>
                </a:solidFill>
                <a:latin typeface="Tahoma"/>
                <a:cs typeface="Tahoma"/>
              </a:rPr>
              <a:t>ГОД  </a:t>
            </a:r>
            <a:r>
              <a:rPr sz="700" spc="60" dirty="0">
                <a:solidFill>
                  <a:srgbClr val="FFFFFF"/>
                </a:solidFill>
                <a:latin typeface="Tahoma"/>
                <a:cs typeface="Tahoma"/>
              </a:rPr>
              <a:t>(2020</a:t>
            </a:r>
            <a:r>
              <a:rPr sz="700" spc="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20" dirty="0">
                <a:solidFill>
                  <a:srgbClr val="FFFFFF"/>
                </a:solidFill>
                <a:latin typeface="Tahoma"/>
                <a:cs typeface="Tahoma"/>
              </a:rPr>
              <a:t>г.)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>
              <a:latin typeface="Tahoma"/>
              <a:cs typeface="Tahoma"/>
            </a:endParaRPr>
          </a:p>
        </p:txBody>
      </p:sp>
      <p:sp>
        <p:nvSpPr>
          <p:cNvPr id="28" name="object 4"/>
          <p:cNvSpPr txBox="1"/>
          <p:nvPr/>
        </p:nvSpPr>
        <p:spPr>
          <a:xfrm>
            <a:off x="1327198" y="578691"/>
            <a:ext cx="3975678" cy="401134"/>
          </a:xfrm>
          <a:prstGeom prst="rect">
            <a:avLst/>
          </a:prstGeom>
          <a:solidFill>
            <a:srgbClr val="E9AE28"/>
          </a:solidFill>
        </p:spPr>
        <p:txBody>
          <a:bodyPr vert="horz" wrap="none" lIns="0" tIns="69850" rIns="0" bIns="0" rtlCol="0">
            <a:no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ЦИФРЫ ПРИЕМА 2024 (очная форма)</a:t>
            </a:r>
            <a:endParaRPr lang="ru-RU"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object 2"/>
          <p:cNvSpPr/>
          <p:nvPr/>
        </p:nvSpPr>
        <p:spPr>
          <a:xfrm>
            <a:off x="95250" y="214378"/>
            <a:ext cx="1130395" cy="8020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"/>
          <p:cNvSpPr/>
          <p:nvPr/>
        </p:nvSpPr>
        <p:spPr>
          <a:xfrm>
            <a:off x="1353175" y="417125"/>
            <a:ext cx="3949701" cy="78409"/>
          </a:xfrm>
          <a:custGeom>
            <a:avLst/>
            <a:gdLst/>
            <a:ahLst/>
            <a:cxnLst/>
            <a:rect l="l" t="t" r="r" b="b"/>
            <a:pathLst>
              <a:path w="5159375" h="74295">
                <a:moveTo>
                  <a:pt x="5158803" y="0"/>
                </a:moveTo>
                <a:lnTo>
                  <a:pt x="0" y="0"/>
                </a:lnTo>
                <a:lnTo>
                  <a:pt x="0" y="73901"/>
                </a:lnTo>
                <a:lnTo>
                  <a:pt x="5158803" y="73901"/>
                </a:lnTo>
                <a:lnTo>
                  <a:pt x="5158803" y="0"/>
                </a:lnTo>
                <a:close/>
              </a:path>
            </a:pathLst>
          </a:custGeom>
          <a:solidFill>
            <a:srgbClr val="E9A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332710"/>
              </p:ext>
            </p:extLst>
          </p:nvPr>
        </p:nvGraphicFramePr>
        <p:xfrm>
          <a:off x="1" y="1062982"/>
          <a:ext cx="7200898" cy="59287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0020">
                  <a:extLst>
                    <a:ext uri="{9D8B030D-6E8A-4147-A177-3AD203B41FA5}">
                      <a16:colId xmlns:a16="http://schemas.microsoft.com/office/drawing/2014/main" val="2990595670"/>
                    </a:ext>
                  </a:extLst>
                </a:gridCol>
                <a:gridCol w="4535929">
                  <a:extLst>
                    <a:ext uri="{9D8B030D-6E8A-4147-A177-3AD203B41FA5}">
                      <a16:colId xmlns:a16="http://schemas.microsoft.com/office/drawing/2014/main" val="3060673330"/>
                    </a:ext>
                  </a:extLst>
                </a:gridCol>
                <a:gridCol w="783900">
                  <a:extLst>
                    <a:ext uri="{9D8B030D-6E8A-4147-A177-3AD203B41FA5}">
                      <a16:colId xmlns:a16="http://schemas.microsoft.com/office/drawing/2014/main" val="3303655084"/>
                    </a:ext>
                  </a:extLst>
                </a:gridCol>
                <a:gridCol w="781049">
                  <a:extLst>
                    <a:ext uri="{9D8B030D-6E8A-4147-A177-3AD203B41FA5}">
                      <a16:colId xmlns:a16="http://schemas.microsoft.com/office/drawing/2014/main" val="2162851659"/>
                    </a:ext>
                  </a:extLst>
                </a:gridCol>
              </a:tblGrid>
              <a:tr h="387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Шифр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подготовки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ЦЕЛЕВЫЕ МЕСТА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396611"/>
                  </a:ext>
                </a:extLst>
              </a:tr>
              <a:tr h="2339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03.03.02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566896"/>
                  </a:ext>
                </a:extLst>
              </a:tr>
              <a:tr h="2598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04.03.01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373431"/>
                  </a:ext>
                </a:extLst>
              </a:tr>
              <a:tr h="2425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05.03.02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139547"/>
                  </a:ext>
                </a:extLst>
              </a:tr>
              <a:tr h="3118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06.03.01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443231"/>
                  </a:ext>
                </a:extLst>
              </a:tr>
              <a:tr h="4657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44.03.01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Педагогическое образование, профиль «Изобразительное искусство (живопись, графика, скульптура)»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264994"/>
                  </a:ext>
                </a:extLst>
              </a:tr>
              <a:tr h="5631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44.03.02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Психолого-педагогическое образование, профиль «Практическая психология и образовательные технологии»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178197"/>
                  </a:ext>
                </a:extLst>
              </a:tr>
              <a:tr h="311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44.03.03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Специальное (дефектологическое) образование, профиль «Логопедия»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226441"/>
                  </a:ext>
                </a:extLst>
              </a:tr>
              <a:tr h="311947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44.03.05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«Начальное образование. Психология образования»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501254"/>
                  </a:ext>
                </a:extLst>
              </a:tr>
              <a:tr h="3119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«Осетинский язык и литература. Иностранный язык»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415130"/>
                  </a:ext>
                </a:extLst>
              </a:tr>
              <a:tr h="2945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«Физика. Математика»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604789"/>
                  </a:ext>
                </a:extLst>
              </a:tr>
              <a:tr h="2858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«Биология. Химия»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227103"/>
                  </a:ext>
                </a:extLst>
              </a:tr>
              <a:tr h="3032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«История. Обществознание»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379645"/>
                  </a:ext>
                </a:extLst>
              </a:tr>
              <a:tr h="3119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«Иностранный язык. Русский язык как иностранный»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664740"/>
                  </a:ext>
                </a:extLst>
              </a:tr>
              <a:tr h="3292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«Математика. Информатика»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282301"/>
                  </a:ext>
                </a:extLst>
              </a:tr>
              <a:tr h="4158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«Русский язык и литература. Основы </a:t>
                      </a:r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медиакоммуникаций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331845"/>
                  </a:ext>
                </a:extLst>
              </a:tr>
              <a:tr h="3985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«Физическая культура. Адаптивная физическая культура»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406458"/>
                  </a:ext>
                </a:extLst>
              </a:tr>
              <a:tr h="188790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b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b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10" marR="4210" marT="4210" marB="0" anchor="ctr">
                    <a:solidFill>
                      <a:srgbClr val="FFE8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717834"/>
                  </a:ext>
                </a:extLst>
              </a:tr>
            </a:tbl>
          </a:graphicData>
        </a:graphic>
      </p:graphicFrame>
      <p:pic>
        <p:nvPicPr>
          <p:cNvPr id="23" name="Рисунок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329" y="7214"/>
            <a:ext cx="1802707" cy="1021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790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0" y="6829196"/>
            <a:ext cx="7200265" cy="36830"/>
          </a:xfrm>
          <a:custGeom>
            <a:avLst/>
            <a:gdLst/>
            <a:ahLst/>
            <a:cxnLst/>
            <a:rect l="l" t="t" r="r" b="b"/>
            <a:pathLst>
              <a:path w="7200265" h="36829">
                <a:moveTo>
                  <a:pt x="7199998" y="0"/>
                </a:moveTo>
                <a:lnTo>
                  <a:pt x="0" y="0"/>
                </a:lnTo>
                <a:lnTo>
                  <a:pt x="0" y="36703"/>
                </a:lnTo>
                <a:lnTo>
                  <a:pt x="7199998" y="36703"/>
                </a:lnTo>
                <a:lnTo>
                  <a:pt x="7199998" y="0"/>
                </a:lnTo>
                <a:close/>
              </a:path>
            </a:pathLst>
          </a:custGeom>
          <a:solidFill>
            <a:srgbClr val="E9A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6919404"/>
            <a:ext cx="7200265" cy="25400"/>
          </a:xfrm>
          <a:custGeom>
            <a:avLst/>
            <a:gdLst/>
            <a:ahLst/>
            <a:cxnLst/>
            <a:rect l="l" t="t" r="r" b="b"/>
            <a:pathLst>
              <a:path w="7200265" h="25400">
                <a:moveTo>
                  <a:pt x="7199998" y="0"/>
                </a:moveTo>
                <a:lnTo>
                  <a:pt x="0" y="0"/>
                </a:lnTo>
                <a:lnTo>
                  <a:pt x="0" y="25400"/>
                </a:lnTo>
                <a:lnTo>
                  <a:pt x="7199998" y="25400"/>
                </a:lnTo>
                <a:lnTo>
                  <a:pt x="7199998" y="0"/>
                </a:lnTo>
                <a:close/>
              </a:path>
            </a:pathLst>
          </a:custGeom>
          <a:solidFill>
            <a:srgbClr val="E9A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7010996"/>
            <a:ext cx="7200265" cy="25400"/>
          </a:xfrm>
          <a:custGeom>
            <a:avLst/>
            <a:gdLst/>
            <a:ahLst/>
            <a:cxnLst/>
            <a:rect l="l" t="t" r="r" b="b"/>
            <a:pathLst>
              <a:path w="7200265" h="25400">
                <a:moveTo>
                  <a:pt x="7199998" y="0"/>
                </a:moveTo>
                <a:lnTo>
                  <a:pt x="0" y="0"/>
                </a:lnTo>
                <a:lnTo>
                  <a:pt x="0" y="25399"/>
                </a:lnTo>
                <a:lnTo>
                  <a:pt x="7199998" y="25399"/>
                </a:lnTo>
                <a:lnTo>
                  <a:pt x="7199998" y="0"/>
                </a:lnTo>
                <a:close/>
              </a:path>
            </a:pathLst>
          </a:custGeom>
          <a:solidFill>
            <a:srgbClr val="E9A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7108949"/>
            <a:ext cx="7200265" cy="12700"/>
          </a:xfrm>
          <a:custGeom>
            <a:avLst/>
            <a:gdLst/>
            <a:ahLst/>
            <a:cxnLst/>
            <a:rect l="l" t="t" r="r" b="b"/>
            <a:pathLst>
              <a:path w="7200265" h="12700">
                <a:moveTo>
                  <a:pt x="7199995" y="0"/>
                </a:moveTo>
                <a:lnTo>
                  <a:pt x="0" y="0"/>
                </a:lnTo>
                <a:lnTo>
                  <a:pt x="0" y="12700"/>
                </a:lnTo>
                <a:lnTo>
                  <a:pt x="7199995" y="12700"/>
                </a:lnTo>
                <a:lnTo>
                  <a:pt x="7199995" y="0"/>
                </a:lnTo>
                <a:close/>
              </a:path>
            </a:pathLst>
          </a:custGeom>
          <a:solidFill>
            <a:srgbClr val="FDBA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Прямоугольник 11"/>
          <p:cNvSpPr/>
          <p:nvPr/>
        </p:nvSpPr>
        <p:spPr>
          <a:xfrm>
            <a:off x="0" y="1093310"/>
            <a:ext cx="7038656" cy="32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Прием на программы БАКАЛАВРИАТА И СПЕЦИАЛИТЕТА (ОФО, </a:t>
            </a:r>
            <a:r>
              <a:rPr lang="ru-RU" sz="14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ЗФО </a:t>
            </a:r>
            <a:r>
              <a:rPr lang="ru-RU" sz="1400" b="1" i="1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538155"/>
              </p:ext>
            </p:extLst>
          </p:nvPr>
        </p:nvGraphicFramePr>
        <p:xfrm>
          <a:off x="1" y="1569963"/>
          <a:ext cx="7200264" cy="2861106"/>
        </p:xfrm>
        <a:graphic>
          <a:graphicData uri="http://schemas.openxmlformats.org/drawingml/2006/table">
            <a:tbl>
              <a:tblPr firstRow="1" firstCol="1" bandRow="1"/>
              <a:tblGrid>
                <a:gridCol w="891927">
                  <a:extLst>
                    <a:ext uri="{9D8B030D-6E8A-4147-A177-3AD203B41FA5}">
                      <a16:colId xmlns:a16="http://schemas.microsoft.com/office/drawing/2014/main" val="1991104442"/>
                    </a:ext>
                  </a:extLst>
                </a:gridCol>
                <a:gridCol w="6308337">
                  <a:extLst>
                    <a:ext uri="{9D8B030D-6E8A-4147-A177-3AD203B41FA5}">
                      <a16:colId xmlns:a16="http://schemas.microsoft.com/office/drawing/2014/main" val="2208257582"/>
                    </a:ext>
                  </a:extLst>
                </a:gridCol>
              </a:tblGrid>
              <a:tr h="3540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июня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15" marR="45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Начало приема документов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15" marR="45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662433"/>
                  </a:ext>
                </a:extLst>
              </a:tr>
              <a:tr h="16002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июля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15" marR="45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Завершение приема документов от абитуриентов, сдающих дополнительные творческие или профессиональные экзамены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(Педагогическое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образование,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Изобразительное искусство (живопись, графика, скульптура)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»; Педагогическое образование (с двумя профилями подготовки),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«Физическая культура.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Адаптивная физическая культура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»;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Педагогическое образование (с двумя профилями подготовки), «Осетинский язык и литература. Иностранный язык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»;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Педагогическое образование (с двумя профилями подготовки), «Русский язык и литература. Основы </a:t>
                      </a:r>
                      <a:r>
                        <a:rPr lang="ru-RU" sz="10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медиакоммуникаций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15" marR="45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74798"/>
                  </a:ext>
                </a:extLst>
              </a:tr>
              <a:tr h="4550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июля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15" marR="45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Творческие, профессиональные экзамены и иные вступительные испытания, проводимые СОГУ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15" marR="45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922107"/>
                  </a:ext>
                </a:extLst>
              </a:tr>
              <a:tr h="4518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июля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15" marR="45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Публикация конкурсных списков поступающих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15" marR="45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262071"/>
                  </a:ext>
                </a:extLst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635" y="4572580"/>
            <a:ext cx="7200265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Зачисление на программы БАКАЛАВРИАТА И СПЕЦИАЛИТЕТА (ОФО</a:t>
            </a:r>
            <a:r>
              <a:rPr lang="ru-RU" sz="1400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ЗФО </a:t>
            </a:r>
            <a:r>
              <a:rPr lang="ru-RU" sz="1400" b="1" i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225118"/>
              </p:ext>
            </p:extLst>
          </p:nvPr>
        </p:nvGraphicFramePr>
        <p:xfrm>
          <a:off x="635" y="5202531"/>
          <a:ext cx="7200265" cy="1431451"/>
        </p:xfrm>
        <a:graphic>
          <a:graphicData uri="http://schemas.openxmlformats.org/drawingml/2006/table">
            <a:tbl>
              <a:tblPr firstRow="1" firstCol="1" bandRow="1"/>
              <a:tblGrid>
                <a:gridCol w="891927">
                  <a:extLst>
                    <a:ext uri="{9D8B030D-6E8A-4147-A177-3AD203B41FA5}">
                      <a16:colId xmlns:a16="http://schemas.microsoft.com/office/drawing/2014/main" val="1914153819"/>
                    </a:ext>
                  </a:extLst>
                </a:gridCol>
                <a:gridCol w="6308338">
                  <a:extLst>
                    <a:ext uri="{9D8B030D-6E8A-4147-A177-3AD203B41FA5}">
                      <a16:colId xmlns:a16="http://schemas.microsoft.com/office/drawing/2014/main" val="3612790688"/>
                    </a:ext>
                  </a:extLst>
                </a:gridCol>
              </a:tblGrid>
              <a:tr h="381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ЭТАП ПРИОРИТЕТНОГО ЗАЧИСЛЕНИЯ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15" marR="45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9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378093"/>
                  </a:ext>
                </a:extLst>
              </a:tr>
              <a:tr h="6013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июля, 12:00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15" marR="45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Завершение приема </a:t>
                      </a:r>
                      <a:r>
                        <a:rPr lang="ru-RU" sz="110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оригинала, поступающих на места в пределах</a:t>
                      </a:r>
                      <a:r>
                        <a:rPr lang="ru-RU" sz="1100" b="1" i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ЦЕЛЕВОЙ квоты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15" marR="45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371805"/>
                  </a:ext>
                </a:extLst>
              </a:tr>
              <a:tr h="4491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июля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15" marR="45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9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Издание приказа о зачислении лиц, </a:t>
                      </a:r>
                      <a:r>
                        <a:rPr lang="ru-RU" sz="110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поступающих </a:t>
                      </a:r>
                      <a:r>
                        <a:rPr lang="ru-RU" sz="11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места в </a:t>
                      </a:r>
                      <a:r>
                        <a:rPr lang="ru-RU" sz="110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пределах ЦЕЛЕВОЙ квоты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15" marR="459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151933"/>
                  </a:ext>
                </a:extLst>
              </a:tr>
            </a:tbl>
          </a:graphicData>
        </a:graphic>
      </p:graphicFrame>
      <p:sp>
        <p:nvSpPr>
          <p:cNvPr id="17" name="object 4"/>
          <p:cNvSpPr txBox="1"/>
          <p:nvPr/>
        </p:nvSpPr>
        <p:spPr>
          <a:xfrm>
            <a:off x="1252722" y="590048"/>
            <a:ext cx="4053448" cy="401134"/>
          </a:xfrm>
          <a:prstGeom prst="rect">
            <a:avLst/>
          </a:prstGeom>
          <a:solidFill>
            <a:srgbClr val="E9AE28"/>
          </a:solidFill>
        </p:spPr>
        <p:txBody>
          <a:bodyPr vert="horz" wrap="none" lIns="0" tIns="69850" rIns="0" bIns="0" rtlCol="0">
            <a:noAutofit/>
          </a:bodyPr>
          <a:lstStyle/>
          <a:p>
            <a:pPr marL="1594485" marR="1703705" indent="233679" algn="ctr">
              <a:lnSpc>
                <a:spcPct val="100000"/>
              </a:lnSpc>
              <a:spcBef>
                <a:spcPts val="550"/>
              </a:spcBef>
            </a:pP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ПОДАЧИ ДОКУМЕНТОВ</a:t>
            </a:r>
            <a:endParaRPr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bject 2"/>
          <p:cNvSpPr/>
          <p:nvPr/>
        </p:nvSpPr>
        <p:spPr>
          <a:xfrm>
            <a:off x="12123" y="220464"/>
            <a:ext cx="1130395" cy="8020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3"/>
          <p:cNvSpPr/>
          <p:nvPr/>
        </p:nvSpPr>
        <p:spPr>
          <a:xfrm>
            <a:off x="1248681" y="375855"/>
            <a:ext cx="4034840" cy="87559"/>
          </a:xfrm>
          <a:custGeom>
            <a:avLst/>
            <a:gdLst/>
            <a:ahLst/>
            <a:cxnLst/>
            <a:rect l="l" t="t" r="r" b="b"/>
            <a:pathLst>
              <a:path w="5159375" h="74295">
                <a:moveTo>
                  <a:pt x="5158803" y="0"/>
                </a:moveTo>
                <a:lnTo>
                  <a:pt x="0" y="0"/>
                </a:lnTo>
                <a:lnTo>
                  <a:pt x="0" y="73901"/>
                </a:lnTo>
                <a:lnTo>
                  <a:pt x="5158803" y="73901"/>
                </a:lnTo>
                <a:lnTo>
                  <a:pt x="5158803" y="0"/>
                </a:lnTo>
                <a:close/>
              </a:path>
            </a:pathLst>
          </a:custGeom>
          <a:solidFill>
            <a:srgbClr val="E9A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193" y="71776"/>
            <a:ext cx="1802707" cy="1021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22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7004101"/>
            <a:ext cx="7200265" cy="25400"/>
          </a:xfrm>
          <a:custGeom>
            <a:avLst/>
            <a:gdLst/>
            <a:ahLst/>
            <a:cxnLst/>
            <a:rect l="l" t="t" r="r" b="b"/>
            <a:pathLst>
              <a:path w="7200265" h="25400">
                <a:moveTo>
                  <a:pt x="7199998" y="0"/>
                </a:moveTo>
                <a:lnTo>
                  <a:pt x="0" y="0"/>
                </a:lnTo>
                <a:lnTo>
                  <a:pt x="0" y="25399"/>
                </a:lnTo>
                <a:lnTo>
                  <a:pt x="7199998" y="25399"/>
                </a:lnTo>
                <a:lnTo>
                  <a:pt x="719999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7095693"/>
            <a:ext cx="7200265" cy="25400"/>
          </a:xfrm>
          <a:custGeom>
            <a:avLst/>
            <a:gdLst/>
            <a:ahLst/>
            <a:cxnLst/>
            <a:rect l="l" t="t" r="r" b="b"/>
            <a:pathLst>
              <a:path w="7200265" h="25400">
                <a:moveTo>
                  <a:pt x="7199998" y="0"/>
                </a:moveTo>
                <a:lnTo>
                  <a:pt x="0" y="0"/>
                </a:lnTo>
                <a:lnTo>
                  <a:pt x="0" y="25399"/>
                </a:lnTo>
                <a:lnTo>
                  <a:pt x="7199998" y="25399"/>
                </a:lnTo>
                <a:lnTo>
                  <a:pt x="719999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79807" y="6245024"/>
            <a:ext cx="11271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190" dirty="0">
                <a:solidFill>
                  <a:srgbClr val="FFFFFF"/>
                </a:solidFill>
                <a:latin typeface="Arial"/>
                <a:cs typeface="Arial"/>
              </a:rPr>
              <a:t>Профессии: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457450" y="1495958"/>
            <a:ext cx="5695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700" spc="105" dirty="0" smtClean="0">
                <a:solidFill>
                  <a:srgbClr val="FFFFFF"/>
                </a:solidFill>
                <a:latin typeface="Tahoma"/>
                <a:cs typeface="Tahoma"/>
              </a:rPr>
              <a:t>ФОРМ</a:t>
            </a:r>
            <a:r>
              <a:rPr sz="700" spc="-145" dirty="0" smtClean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r>
              <a:rPr sz="700" spc="95" dirty="0">
                <a:solidFill>
                  <a:srgbClr val="FFFFFF"/>
                </a:solidFill>
                <a:latin typeface="Tahoma"/>
                <a:cs typeface="Tahoma"/>
              </a:rPr>
              <a:t>ОБУЧЕНИЯ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630112" y="1545349"/>
            <a:ext cx="18237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253490" algn="l"/>
              </a:tabLst>
            </a:pPr>
            <a:r>
              <a:rPr sz="700" spc="90" dirty="0">
                <a:solidFill>
                  <a:srgbClr val="FFFFFF"/>
                </a:solidFill>
                <a:latin typeface="Tahoma"/>
                <a:cs typeface="Tahoma"/>
              </a:rPr>
              <a:t>КОЛИЧЕСТВО</a:t>
            </a:r>
            <a:r>
              <a:rPr sz="700" spc="1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75" dirty="0">
                <a:solidFill>
                  <a:srgbClr val="FFFFFF"/>
                </a:solidFill>
                <a:latin typeface="Tahoma"/>
                <a:cs typeface="Tahoma"/>
              </a:rPr>
              <a:t>МЕСТ	</a:t>
            </a:r>
            <a:r>
              <a:rPr sz="700" spc="80" dirty="0">
                <a:solidFill>
                  <a:srgbClr val="FFFFFF"/>
                </a:solidFill>
                <a:latin typeface="Tahoma"/>
                <a:cs typeface="Tahoma"/>
              </a:rPr>
              <a:t>СРОК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 dirty="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tabLst>
                <a:tab pos="1253490" algn="l"/>
              </a:tabLst>
            </a:pPr>
            <a:r>
              <a:rPr sz="700" spc="65" dirty="0">
                <a:solidFill>
                  <a:srgbClr val="FFFFFF"/>
                </a:solidFill>
                <a:latin typeface="Tahoma"/>
                <a:cs typeface="Tahoma"/>
              </a:rPr>
              <a:t>БЮДЖЕТ</a:t>
            </a:r>
            <a:r>
              <a:rPr sz="700" spc="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-15" dirty="0">
                <a:solidFill>
                  <a:srgbClr val="FFFFFF"/>
                </a:solidFill>
                <a:latin typeface="Tahoma"/>
                <a:cs typeface="Tahoma"/>
              </a:rPr>
              <a:t>/</a:t>
            </a:r>
            <a:r>
              <a:rPr sz="700" spc="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90" dirty="0">
                <a:solidFill>
                  <a:srgbClr val="FFFFFF"/>
                </a:solidFill>
                <a:latin typeface="Tahoma"/>
                <a:cs typeface="Tahoma"/>
              </a:rPr>
              <a:t>ДОГОВОР	</a:t>
            </a:r>
            <a:r>
              <a:rPr sz="700" spc="95" dirty="0">
                <a:solidFill>
                  <a:srgbClr val="FFFFFF"/>
                </a:solidFill>
                <a:latin typeface="Tahoma"/>
                <a:cs typeface="Tahoma"/>
              </a:rPr>
              <a:t>ОБУЧЕНИЯ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844967" y="1545349"/>
            <a:ext cx="163893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sz="700" spc="95" dirty="0">
                <a:solidFill>
                  <a:srgbClr val="FFFFFF"/>
                </a:solidFill>
                <a:latin typeface="Tahoma"/>
                <a:cs typeface="Tahoma"/>
              </a:rPr>
              <a:t>СТОИМОСТЬ ОБУЧЕНИЯ </a:t>
            </a:r>
            <a:r>
              <a:rPr sz="700" spc="60" dirty="0">
                <a:solidFill>
                  <a:srgbClr val="FFFFFF"/>
                </a:solidFill>
                <a:latin typeface="Tahoma"/>
                <a:cs typeface="Tahoma"/>
              </a:rPr>
              <a:t>ЗА </a:t>
            </a:r>
            <a:r>
              <a:rPr sz="700" spc="65" dirty="0">
                <a:solidFill>
                  <a:srgbClr val="FFFFFF"/>
                </a:solidFill>
                <a:latin typeface="Tahoma"/>
                <a:cs typeface="Tahoma"/>
              </a:rPr>
              <a:t>ГОД  </a:t>
            </a:r>
            <a:r>
              <a:rPr sz="700" spc="60" dirty="0">
                <a:solidFill>
                  <a:srgbClr val="FFFFFF"/>
                </a:solidFill>
                <a:latin typeface="Tahoma"/>
                <a:cs typeface="Tahoma"/>
              </a:rPr>
              <a:t>(2020</a:t>
            </a:r>
            <a:r>
              <a:rPr sz="700" spc="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20" dirty="0">
                <a:solidFill>
                  <a:srgbClr val="FFFFFF"/>
                </a:solidFill>
                <a:latin typeface="Tahoma"/>
                <a:cs typeface="Tahoma"/>
              </a:rPr>
              <a:t>г.)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>
              <a:latin typeface="Tahoma"/>
              <a:cs typeface="Tahoma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02799" y="3189893"/>
            <a:ext cx="56959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700" spc="105" dirty="0">
                <a:solidFill>
                  <a:srgbClr val="FFFFFF"/>
                </a:solidFill>
                <a:latin typeface="Tahoma"/>
                <a:cs typeface="Tahoma"/>
              </a:rPr>
              <a:t>ФОРМА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r>
              <a:rPr sz="700" spc="95" dirty="0">
                <a:solidFill>
                  <a:srgbClr val="FFFFFF"/>
                </a:solidFill>
                <a:latin typeface="Tahoma"/>
                <a:cs typeface="Tahoma"/>
              </a:rPr>
              <a:t>ОБУЧЕНИЯ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>
              <a:latin typeface="Tahoma"/>
              <a:cs typeface="Tahom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630112" y="4666798"/>
            <a:ext cx="182372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253490" algn="l"/>
              </a:tabLst>
            </a:pPr>
            <a:r>
              <a:rPr sz="700" spc="90" dirty="0">
                <a:solidFill>
                  <a:srgbClr val="FFFFFF"/>
                </a:solidFill>
                <a:latin typeface="Tahoma"/>
                <a:cs typeface="Tahoma"/>
              </a:rPr>
              <a:t>КОЛИЧЕСТВО</a:t>
            </a:r>
            <a:r>
              <a:rPr sz="700" spc="1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75" dirty="0">
                <a:solidFill>
                  <a:srgbClr val="FFFFFF"/>
                </a:solidFill>
                <a:latin typeface="Tahoma"/>
                <a:cs typeface="Tahoma"/>
              </a:rPr>
              <a:t>МЕСТ	</a:t>
            </a:r>
            <a:r>
              <a:rPr sz="700" spc="80" dirty="0">
                <a:solidFill>
                  <a:srgbClr val="FFFFFF"/>
                </a:solidFill>
                <a:latin typeface="Tahoma"/>
                <a:cs typeface="Tahoma"/>
              </a:rPr>
              <a:t>СРОК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tabLst>
                <a:tab pos="1253490" algn="l"/>
              </a:tabLst>
            </a:pPr>
            <a:r>
              <a:rPr sz="700" spc="65" dirty="0">
                <a:solidFill>
                  <a:srgbClr val="FFFFFF"/>
                </a:solidFill>
                <a:latin typeface="Tahoma"/>
                <a:cs typeface="Tahoma"/>
              </a:rPr>
              <a:t>БЮДЖЕТ</a:t>
            </a:r>
            <a:r>
              <a:rPr sz="700" spc="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-15" dirty="0">
                <a:solidFill>
                  <a:srgbClr val="FFFFFF"/>
                </a:solidFill>
                <a:latin typeface="Tahoma"/>
                <a:cs typeface="Tahoma"/>
              </a:rPr>
              <a:t>/</a:t>
            </a:r>
            <a:r>
              <a:rPr sz="700" spc="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90" dirty="0">
                <a:solidFill>
                  <a:srgbClr val="FFFFFF"/>
                </a:solidFill>
                <a:latin typeface="Tahoma"/>
                <a:cs typeface="Tahoma"/>
              </a:rPr>
              <a:t>ДОГОВОР	</a:t>
            </a:r>
            <a:r>
              <a:rPr sz="700" spc="95" dirty="0">
                <a:solidFill>
                  <a:srgbClr val="FFFFFF"/>
                </a:solidFill>
                <a:latin typeface="Tahoma"/>
                <a:cs typeface="Tahoma"/>
              </a:rPr>
              <a:t>ОБУЧЕНИЯ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 dirty="0">
              <a:latin typeface="Tahoma"/>
              <a:cs typeface="Tahom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844967" y="4666798"/>
            <a:ext cx="163893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sz="700" spc="95" dirty="0">
                <a:solidFill>
                  <a:srgbClr val="FFFFFF"/>
                </a:solidFill>
                <a:latin typeface="Tahoma"/>
                <a:cs typeface="Tahoma"/>
              </a:rPr>
              <a:t>СТОИМОСТЬ ОБУЧЕНИЯ </a:t>
            </a:r>
            <a:r>
              <a:rPr sz="700" spc="60" dirty="0">
                <a:solidFill>
                  <a:srgbClr val="FFFFFF"/>
                </a:solidFill>
                <a:latin typeface="Tahoma"/>
                <a:cs typeface="Tahoma"/>
              </a:rPr>
              <a:t>ЗА </a:t>
            </a:r>
            <a:r>
              <a:rPr sz="700" spc="65" dirty="0">
                <a:solidFill>
                  <a:srgbClr val="FFFFFF"/>
                </a:solidFill>
                <a:latin typeface="Tahoma"/>
                <a:cs typeface="Tahoma"/>
              </a:rPr>
              <a:t>ГОД  </a:t>
            </a:r>
            <a:r>
              <a:rPr sz="700" spc="60" dirty="0">
                <a:solidFill>
                  <a:srgbClr val="FFFFFF"/>
                </a:solidFill>
                <a:latin typeface="Tahoma"/>
                <a:cs typeface="Tahoma"/>
              </a:rPr>
              <a:t>(2020</a:t>
            </a:r>
            <a:r>
              <a:rPr sz="700" spc="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700" spc="20" dirty="0">
                <a:solidFill>
                  <a:srgbClr val="FFFFFF"/>
                </a:solidFill>
                <a:latin typeface="Tahoma"/>
                <a:cs typeface="Tahoma"/>
              </a:rPr>
              <a:t>г.)</a:t>
            </a:r>
            <a:r>
              <a:rPr sz="7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endParaRPr sz="700">
              <a:latin typeface="Tahoma"/>
              <a:cs typeface="Tahoma"/>
            </a:endParaRPr>
          </a:p>
        </p:txBody>
      </p:sp>
      <p:sp>
        <p:nvSpPr>
          <p:cNvPr id="29" name="object 2"/>
          <p:cNvSpPr/>
          <p:nvPr/>
        </p:nvSpPr>
        <p:spPr>
          <a:xfrm>
            <a:off x="220700" y="226709"/>
            <a:ext cx="1130395" cy="8020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Прямоугольник 5"/>
          <p:cNvSpPr/>
          <p:nvPr/>
        </p:nvSpPr>
        <p:spPr>
          <a:xfrm>
            <a:off x="382693" y="2227599"/>
            <a:ext cx="669686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cap="all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 А С И Б О</a:t>
            </a:r>
          </a:p>
          <a:p>
            <a:pPr algn="ctr"/>
            <a:r>
              <a:rPr lang="ru-RU" sz="5400" b="1" i="0" cap="all" dirty="0" smtClean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 А </a:t>
            </a:r>
          </a:p>
          <a:p>
            <a:pPr algn="ctr"/>
            <a:r>
              <a:rPr lang="ru-RU" sz="5400" b="1" cap="all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 И М А Н И Е !</a:t>
            </a:r>
            <a:endParaRPr lang="ru-RU" sz="5400" b="1" i="0" cap="all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31125" y="6139267"/>
            <a:ext cx="462814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2 0 2 4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6850" y="224977"/>
            <a:ext cx="1802707" cy="1021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046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1032</TotalTime>
  <Words>584</Words>
  <Application>Microsoft Office PowerPoint</Application>
  <PresentationFormat>Произвольный</PresentationFormat>
  <Paragraphs>135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Tahoma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Сокаева Тамара Юрьевна</dc:creator>
  <cp:lastModifiedBy>Хожая Анна Ильинична</cp:lastModifiedBy>
  <cp:revision>141</cp:revision>
  <dcterms:created xsi:type="dcterms:W3CDTF">2022-01-19T15:25:47Z</dcterms:created>
  <dcterms:modified xsi:type="dcterms:W3CDTF">2024-04-18T04:36:04Z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2021-04-27T00:00:00Z</vt:filetime>
  </property>
  <property fmtid="{D5CDD505-2E9C-101B-9397-08002B2CF9AE}" pid="3" name="Creator">
    <vt:lpwstr>Adobe InDesign CS6 (Windows)</vt:lpwstr>
  </property>
  <property fmtid="{D5CDD505-2E9C-101B-9397-08002B2CF9AE}" pid="4" name="LastSaved">
    <vt:filetime>2022-01-19T00:00:00Z</vt:filetime>
  </property>
</Properties>
</file>