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notesMasterIdLst>
    <p:notesMasterId r:id="rId26"/>
  </p:notesMasterIdLst>
  <p:sldIdLst>
    <p:sldId id="256" r:id="rId3"/>
    <p:sldId id="295" r:id="rId4"/>
    <p:sldId id="288" r:id="rId5"/>
    <p:sldId id="321" r:id="rId6"/>
    <p:sldId id="286" r:id="rId7"/>
    <p:sldId id="291" r:id="rId8"/>
    <p:sldId id="297" r:id="rId9"/>
    <p:sldId id="289" r:id="rId10"/>
    <p:sldId id="310" r:id="rId11"/>
    <p:sldId id="316" r:id="rId12"/>
    <p:sldId id="299" r:id="rId13"/>
    <p:sldId id="293" r:id="rId14"/>
    <p:sldId id="301" r:id="rId15"/>
    <p:sldId id="311" r:id="rId16"/>
    <p:sldId id="312" r:id="rId17"/>
    <p:sldId id="313" r:id="rId18"/>
    <p:sldId id="314" r:id="rId19"/>
    <p:sldId id="315" r:id="rId20"/>
    <p:sldId id="318" r:id="rId21"/>
    <p:sldId id="320" r:id="rId22"/>
    <p:sldId id="322" r:id="rId23"/>
    <p:sldId id="324" r:id="rId24"/>
    <p:sldId id="32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622" autoAdjust="0"/>
  </p:normalViewPr>
  <p:slideViewPr>
    <p:cSldViewPr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C6EB-ABB3-46EE-A858-A7683E8C139F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4D054-7480-48C9-BCA6-294897C2E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778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91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1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7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6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64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56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14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90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6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9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035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6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46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4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3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01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6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8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62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07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14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8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795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189">
              <a:defRPr/>
            </a:pPr>
            <a:fld id="{5C8A5EAC-3DEB-4B63-9CF0-A4BCEB62A77D}" type="datetimeFigureOut">
              <a:rPr lang="ru-RU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189">
                <a:defRPr/>
              </a:pPr>
              <a:t>18.02.2026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endParaRPr lang="ru-RU" sz="900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189">
              <a:defRPr/>
            </a:pPr>
            <a:fld id="{1A61E231-1427-4989-AB27-4CBC079DB9E2}" type="slidenum">
              <a:rPr lang="ru-RU" sz="900" smtClean="0">
                <a:solidFill>
                  <a:srgbClr val="5FCBEF"/>
                </a:solidFill>
                <a:latin typeface="Trebuchet MS" panose="020B0603020202020204"/>
              </a:rPr>
              <a:pPr algn="r" defTabSz="457189">
                <a:defRPr/>
              </a:pPr>
              <a:t>‹#›</a:t>
            </a:fld>
            <a:endParaRPr lang="ru-RU" sz="900" dirty="0">
              <a:solidFill>
                <a:srgbClr val="5FCBEF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2213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97280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377" lvl="1" indent="-38099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566" lvl="2" indent="-355591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754" lvl="3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5943" lvl="4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131" lvl="5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320" lvl="6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509" lvl="7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697" lvl="8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66688" y="1097280"/>
            <a:ext cx="4267200" cy="371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800"/>
            </a:lvl1pPr>
            <a:lvl2pPr marL="914377" lvl="1" indent="-38099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566" lvl="2" indent="-355591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754" lvl="3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5943" lvl="4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131" lvl="5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320" lvl="6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509" lvl="7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697" lvl="8" indent="-342891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096435" y="365127"/>
            <a:ext cx="1002876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 rot="-2460000">
            <a:off x="268816" y="5870575"/>
            <a:ext cx="2901949" cy="20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ru-RU"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46" name="Google Shape;46;p6"/>
          <p:cNvSpPr>
            <a:spLocks noGrp="1"/>
          </p:cNvSpPr>
          <p:nvPr>
            <p:ph type="sldNum" idx="12"/>
          </p:nvPr>
        </p:nvSpPr>
        <p:spPr>
          <a:xfrm>
            <a:off x="11201402" y="6170614"/>
            <a:ext cx="670983" cy="503237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bre Franklin"/>
              <a:buNone/>
              <a:defRPr sz="1600" b="0" i="0" u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defTabSz="1219170"/>
            <a:fld id="{00000000-1234-1234-1234-123412341234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024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0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3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0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9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6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6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0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7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75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%D0%9F%D0%BE%D0%B2%D1%82%D0%BE%D1%80%D0%B5%D0%BD%D0%B8%D0%B5+%D1%82%D0%B5%D0%BE%D1%80%D0%B8%D0%B8&amp;rlz=1C1_____ruRU1199RU1199&amp;oq=%D0%BA%D0%B0%D0%BA+%D0%B3%D0%BE%D1%82%D0%BE%D0%B2%D1%8F+%D0%B4%D0%B5%D1%82%D0%B5%D0%B9+%D0%BA+%D0%BE%D0%B3%D1%8D+%D0%B2+%D1%88%D0%BA&amp;gs_lcrp=EgZjaHJvbWUqCQgBECEYChigATIGCAAQRRg5MgkIARAhGAoYoAEyCQgCECEYChigAdIBCjExMTczajBqMTWoAgiwAgHxBXUUz9lrIbVW8QV1FM_ZayG1Vg&amp;sourceid=chrome&amp;ie=UTF-8&amp;mstk=AUtExfCd8vYcmMASqnXek1nLKrXNmpTpx6QU0CVRPgrOzkOFHPXzdlNd3y-zZieGaWTqXtyJfrnacDFVCV_Z8GrIQFUM-_WNEC4X9bKULrmn6MLQCcbKxwgQ5rPGB5tJDiBY290&amp;csui=3&amp;ved=2ahUKEwiwtai29cSSAxW3KhAIHc1vCvEQgK4QegQIAxAK" TargetMode="External"/><Relationship Id="rId3" Type="http://schemas.openxmlformats.org/officeDocument/2006/relationships/hyperlink" Target="https://www.google.com/search?q=%D0%A8%D0%BA%D0%BE%D0%BB%D1%8C%D0%BD%D1%8B%D0%B5+%D1%84%D0%B0%D0%BA%D1%83%D0%BB%D1%8C%D1%82%D0%B0%D1%82%D0%B8%D0%B2%D1%8B&amp;rlz=1C1_____ruRU1199RU1199&amp;oq=%D0%BA%D0%B0%D0%BA+%D0%B3%D0%BE%D1%82%D0%BE%D0%B2%D1%8F+%D0%B4%D0%B5%D1%82%D0%B5%D0%B9+%D0%BA+%D0%BE%D0%B3%D1%8D+%D0%B2+%D1%88%D0%BA&amp;gs_lcrp=EgZjaHJvbWUqCQgBECEYChigATIGCAAQRRg5MgkIARAhGAoYoAEyCQgCECEYChigAdIBCjExMTczajBqMTWoAgiwAgHxBXUUz9lrIbVW8QV1FM_ZayG1Vg&amp;sourceid=chrome&amp;ie=UTF-8&amp;mstk=AUtExfCd8vYcmMASqnXek1nLKrXNmpTpx6QU0CVRPgrOzkOFHPXzdlNd3y-zZieGaWTqXtyJfrnacDFVCV_Z8GrIQFUM-_WNEC4X9bKULrmn6MLQCcbKxwgQ5rPGB5tJDiBY290&amp;csui=3&amp;ved=2ahUKEwiwtai29cSSAxW3KhAIHc1vCvEQgK4QegQIAxAB" TargetMode="External"/><Relationship Id="rId7" Type="http://schemas.openxmlformats.org/officeDocument/2006/relationships/hyperlink" Target="https://www.google.com/search?q=%D0%A2%D1%80%D0%B5%D0%BD%D0%B8%D1%80%D0%BE%D0%B2%D0%BA%D0%B0+%D0%B7%D0%B0%D0%BF%D0%BE%D0%BB%D0%BD%D0%B5%D0%BD%D0%B8%D1%8F+%D0%B1%D0%BB%D0%B0%D0%BD%D0%BA%D0%BE%D0%B2&amp;rlz=1C1_____ruRU1199RU1199&amp;oq=%D0%BA%D0%B0%D0%BA+%D0%B3%D0%BE%D1%82%D0%BE%D0%B2%D1%8F+%D0%B4%D0%B5%D1%82%D0%B5%D0%B9+%D0%BA+%D0%BE%D0%B3%D1%8D+%D0%B2+%D1%88%D0%BA&amp;gs_lcrp=EgZjaHJvbWUqCQgBECEYChigATIGCAAQRRg5MgkIARAhGAoYoAEyCQgCECEYChigAdIBCjExMTczajBqMTWoAgiwAgHxBXUUz9lrIbVW8QV1FM_ZayG1Vg&amp;sourceid=chrome&amp;ie=UTF-8&amp;mstk=AUtExfCd8vYcmMASqnXek1nLKrXNmpTpx6QU0CVRPgrOzkOFHPXzdlNd3y-zZieGaWTqXtyJfrnacDFVCV_Z8GrIQFUM-_WNEC4X9bKULrmn6MLQCcbKxwgQ5rPGB5tJDiBY290&amp;csui=3&amp;ved=2ahUKEwiwtai29cSSAxW3KhAIHc1vCvEQgK4QegQIAxA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ipi.ru/" TargetMode="External"/><Relationship Id="rId5" Type="http://schemas.openxmlformats.org/officeDocument/2006/relationships/hyperlink" Target="https://www.google.com/search?q=%D0%A0%D0%B0%D0%B1%D0%BE%D1%82%D0%B0+%D1%81+%D0%B7%D0%B0%D0%B4%D0%B0%D0%BD%D0%B8%D1%8F%D0%BC%D0%B8+%D0%A4%D0%98%D0%9F%D0%98&amp;rlz=1C1_____ruRU1199RU1199&amp;oq=%D0%BA%D0%B0%D0%BA+%D0%B3%D0%BE%D1%82%D0%BE%D0%B2%D1%8F+%D0%B4%D0%B5%D1%82%D0%B5%D0%B9+%D0%BA+%D0%BE%D0%B3%D1%8D+%D0%B2+%D1%88%D0%BA&amp;gs_lcrp=EgZjaHJvbWUqCQgBECEYChigATIGCAAQRRg5MgkIARAhGAoYoAEyCQgCECEYChigAdIBCjExMTczajBqMTWoAgiwAgHxBXUUz9lrIbVW8QV1FM_ZayG1Vg&amp;sourceid=chrome&amp;ie=UTF-8&amp;mstk=AUtExfCd8vYcmMASqnXek1nLKrXNmpTpx6QU0CVRPgrOzkOFHPXzdlNd3y-zZieGaWTqXtyJfrnacDFVCV_Z8GrIQFUM-_WNEC4X9bKULrmn6MLQCcbKxwgQ5rPGB5tJDiBY290&amp;csui=3&amp;ved=2ahUKEwiwtai29cSSAxW3KhAIHc1vCvEQgK4QegQIAxAF" TargetMode="External"/><Relationship Id="rId4" Type="http://schemas.openxmlformats.org/officeDocument/2006/relationships/hyperlink" Target="https://www.google.com/search?q=%D0%94%D0%B8%D0%B0%D0%B3%D0%BD%D0%BE%D1%81%D1%82%D0%B8%D1%87%D0%B5%D1%81%D0%BA%D0%B8%D0%B5+%D1%80%D0%B0%D0%B1%D0%BE%D1%82%D1%8B+(%D0%BF%D1%80%D0%BE%D0%B1%D0%BD%D0%B8%D0%BA%D0%B8)&amp;rlz=1C1_____ruRU1199RU1199&amp;oq=%D0%BA%D0%B0%D0%BA+%D0%B3%D0%BE%D1%82%D0%BE%D0%B2%D1%8F+%D0%B4%D0%B5%D1%82%D0%B5%D0%B9+%D0%BA+%D0%BE%D0%B3%D1%8D+%D0%B2+%D1%88%D0%BA&amp;gs_lcrp=EgZjaHJvbWUqCQgBECEYChigATIGCAAQRRg5MgkIARAhGAoYoAEyCQgCECEYChigAdIBCjExMTczajBqMTWoAgiwAgHxBXUUz9lrIbVW8QV1FM_ZayG1Vg&amp;sourceid=chrome&amp;ie=UTF-8&amp;mstk=AUtExfCd8vYcmMASqnXek1nLKrXNmpTpx6QU0CVRPgrOzkOFHPXzdlNd3y-zZieGaWTqXtyJfrnacDFVCV_Z8GrIQFUM-_WNEC4X9bKULrmn6MLQCcbKxwgQ5rPGB5tJDiBY290&amp;csui=3&amp;ved=2ahUKEwiwtai29cSSAxW3KhAIHc1vCvEQgK4QegQIAxA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1219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2973" y="170241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</a:t>
            </a:r>
          </a:p>
          <a:p>
            <a:pPr algn="ctr"/>
            <a:r>
              <a:rPr lang="ru-RU" sz="48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– ОГЭ / ГВЭ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2204" y="5100191"/>
            <a:ext cx="1165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2026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973" y="327207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 2026 году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006" y="3789040"/>
            <a:ext cx="9929003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подать заявление в ГЭК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(государственную экзаменационную комиссию) области не позднее, чем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за две недели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до начала соответствующего экзамена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предоставить документы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подтверждающие уважительность причин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изменения (дополнения) перечня учебных предметов и (или) сроков участия 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ОГЭ/ГВЭ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65125"/>
            <a:ext cx="12191999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зменить или дополнить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ГИА-9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803" y="1846199"/>
            <a:ext cx="10695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20955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вправе изменить (дополнить) перечень указанных в заявлениях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экзаменов, а также изменить форму (для лиц с ОВЗ, детей-инвалидов и инвалидов), и сроков участия только при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наличии у них уважительных причин (болезни или иных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обстоятельств,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подтвержденных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документально).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0" y="3904548"/>
            <a:ext cx="933816" cy="933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8" y="5081747"/>
            <a:ext cx="933816" cy="93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3"/>
          <p:cNvSpPr txBox="1"/>
          <p:nvPr/>
        </p:nvSpPr>
        <p:spPr>
          <a:xfrm>
            <a:off x="5231904" y="2018017"/>
            <a:ext cx="6668145" cy="41448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2026 </a:t>
            </a:r>
            <a:r>
              <a:rPr lang="en-US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году</a:t>
            </a:r>
            <a:r>
              <a:rPr lang="en-US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ГИА-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будут </a:t>
            </a:r>
            <a:r>
              <a:rPr lang="en-US" sz="2400" dirty="0" err="1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проводиться</a:t>
            </a:r>
            <a:r>
              <a:rPr lang="en-US" sz="2400" dirty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1C3354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u="sng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61</a:t>
            </a:r>
            <a:r>
              <a:rPr lang="en-US" sz="2400" b="1" u="sng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пункт</a:t>
            </a:r>
            <a:r>
              <a:rPr lang="ru-RU" sz="2400" b="1" u="sng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е</a:t>
            </a:r>
            <a:r>
              <a:rPr lang="en-US" sz="2400" b="1" u="sng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проведения</a:t>
            </a:r>
            <a:r>
              <a:rPr lang="en-US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экзаменов</a:t>
            </a:r>
            <a:r>
              <a:rPr lang="en-US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расположенных </a:t>
            </a:r>
            <a:r>
              <a:rPr lang="ru-RU" sz="2400" dirty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</a:t>
            </a:r>
            <a:r>
              <a:rPr lang="ru-RU" sz="2400" dirty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Владикавказ, </a:t>
            </a:r>
            <a:r>
              <a:rPr lang="ru-RU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Алагирский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район, </a:t>
            </a:r>
            <a:r>
              <a:rPr lang="ru-RU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Ардонский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район, </a:t>
            </a:r>
            <a:r>
              <a:rPr lang="ru-RU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Дигорский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район, </a:t>
            </a:r>
            <a:r>
              <a:rPr lang="ru-RU" sz="2400" dirty="0" err="1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Ирафский</a:t>
            </a:r>
            <a:r>
              <a:rPr lang="ru-RU" sz="2400" dirty="0" smtClean="0">
                <a:solidFill>
                  <a:srgbClr val="1C3354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район, Кировский район, Моздокский район, Правобережный район, Пригородный район</a:t>
            </a:r>
            <a:endParaRPr lang="en-US" sz="2400" dirty="0">
              <a:solidFill>
                <a:srgbClr val="1C3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4"/>
          <p:cNvSpPr txBox="1"/>
          <p:nvPr/>
        </p:nvSpPr>
        <p:spPr>
          <a:xfrm>
            <a:off x="0" y="332656"/>
            <a:ext cx="12191999" cy="1065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 smtClean="0">
                <a:solidFill>
                  <a:srgbClr val="1C3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Пункты</a:t>
            </a:r>
            <a:r>
              <a:rPr lang="en-US" sz="3600" b="1" dirty="0" smtClean="0">
                <a:solidFill>
                  <a:srgbClr val="1C3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1C3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проведения и режим </a:t>
            </a:r>
            <a:r>
              <a:rPr lang="en-US" sz="3600" b="1" dirty="0" err="1">
                <a:solidFill>
                  <a:srgbClr val="1C3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работы</a:t>
            </a:r>
            <a:r>
              <a:rPr lang="en-US" sz="3600" b="1" dirty="0">
                <a:solidFill>
                  <a:srgbClr val="1C33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ППЭ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2" y="1813984"/>
            <a:ext cx="4047067" cy="455294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59496" y="1970880"/>
            <a:ext cx="968301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«Зачёт» за итоговое собеседование по русскому языку.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9496" y="2726391"/>
            <a:ext cx="968301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Нет академической задолженности.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59496" y="3466452"/>
            <a:ext cx="968301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выполнен учебный план.</a:t>
            </a: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0" y="252676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27861"/>
            <a:ext cx="415236" cy="409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687024"/>
            <a:ext cx="415236" cy="4095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44842"/>
            <a:ext cx="415236" cy="40954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559496" y="4234392"/>
            <a:ext cx="96830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Годовые отметки по всем предметам за 9 класс не ниже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59496" y="5351820"/>
            <a:ext cx="968301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промежуточную аттестацию отметки не ниже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445119"/>
            <a:ext cx="415236" cy="4095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5445397"/>
            <a:ext cx="415236" cy="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04664"/>
            <a:ext cx="12192000" cy="864096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ГИА в 2026 году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10635"/>
              </p:ext>
            </p:extLst>
          </p:nvPr>
        </p:nvGraphicFramePr>
        <p:xfrm>
          <a:off x="6240016" y="2339644"/>
          <a:ext cx="5546107" cy="4186160"/>
        </p:xfrm>
        <a:graphic>
          <a:graphicData uri="http://schemas.openxmlformats.org/drawingml/2006/table">
            <a:tbl>
              <a:tblPr/>
              <a:tblGrid>
                <a:gridCol w="2771800">
                  <a:extLst>
                    <a:ext uri="{9D8B030D-6E8A-4147-A177-3AD203B41FA5}">
                      <a16:colId xmlns:a16="http://schemas.microsoft.com/office/drawing/2014/main" xmlns="" val="190287615"/>
                    </a:ext>
                  </a:extLst>
                </a:gridCol>
                <a:gridCol w="2774307">
                  <a:extLst>
                    <a:ext uri="{9D8B030D-6E8A-4147-A177-3AD203B41FA5}">
                      <a16:colId xmlns:a16="http://schemas.microsoft.com/office/drawing/2014/main" xmlns="" val="1156399666"/>
                    </a:ext>
                  </a:extLst>
                </a:gridCol>
              </a:tblGrid>
              <a:tr h="58738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ГВЭ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527719"/>
                  </a:ext>
                </a:extLst>
              </a:tr>
              <a:tr h="77503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русский язык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55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минут)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208350"/>
                  </a:ext>
                </a:extLst>
              </a:tr>
              <a:tr h="7590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биология, литература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(180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88112"/>
                  </a:ext>
                </a:extLst>
              </a:tr>
              <a:tr h="876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информатика, химия, история,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5032898"/>
                  </a:ext>
                </a:extLst>
              </a:tr>
              <a:tr h="601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7246896"/>
                  </a:ext>
                </a:extLst>
              </a:tr>
              <a:tr h="58738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часа 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(90 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34848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5851"/>
              </p:ext>
            </p:extLst>
          </p:nvPr>
        </p:nvGraphicFramePr>
        <p:xfrm>
          <a:off x="302346" y="2348880"/>
          <a:ext cx="5546107" cy="4176924"/>
        </p:xfrm>
        <a:graphic>
          <a:graphicData uri="http://schemas.openxmlformats.org/drawingml/2006/table">
            <a:tbl>
              <a:tblPr/>
              <a:tblGrid>
                <a:gridCol w="2771800">
                  <a:extLst>
                    <a:ext uri="{9D8B030D-6E8A-4147-A177-3AD203B41FA5}">
                      <a16:colId xmlns:a16="http://schemas.microsoft.com/office/drawing/2014/main" xmlns="" val="190287615"/>
                    </a:ext>
                  </a:extLst>
                </a:gridCol>
                <a:gridCol w="2774307">
                  <a:extLst>
                    <a:ext uri="{9D8B030D-6E8A-4147-A177-3AD203B41FA5}">
                      <a16:colId xmlns:a16="http://schemas.microsoft.com/office/drawing/2014/main" xmlns="" val="3072645471"/>
                    </a:ext>
                  </a:extLst>
                </a:gridCol>
              </a:tblGrid>
              <a:tr h="416875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Продолжительность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ОГЭ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527719"/>
                  </a:ext>
                </a:extLst>
              </a:tr>
              <a:tr h="74988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русский язык, литература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55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минут)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7208350"/>
                  </a:ext>
                </a:extLst>
              </a:tr>
              <a:tr h="734411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история,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часа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(180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8811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информатика, география, биология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минут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5032898"/>
                  </a:ext>
                </a:extLst>
              </a:tr>
              <a:tr h="9876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 (письменно)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(120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7246896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«Говорение»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634848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4112" y="1556792"/>
            <a:ext cx="1148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Федерации, Федеральной службы по надзору в сфере образования и науки от 07.11.2025 № 799/1905</a:t>
            </a:r>
          </a:p>
        </p:txBody>
      </p:sp>
    </p:spTree>
    <p:extLst>
      <p:ext uri="{BB962C8B-B14F-4D97-AF65-F5344CB8AC3E}">
        <p14:creationId xmlns:p14="http://schemas.microsoft.com/office/powerpoint/2010/main" val="5616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- 9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891" y="2358379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должен иметь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1614" y="1898643"/>
            <a:ext cx="6277587" cy="180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ручку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чернилами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чёрного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3421" y="4393812"/>
            <a:ext cx="2628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разрешается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иметь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1615" y="4108513"/>
            <a:ext cx="6559682" cy="186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по предмету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бутилированную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145230" y="2452781"/>
            <a:ext cx="1612949" cy="1395464"/>
            <a:chOff x="9914247" y="1843020"/>
            <a:chExt cx="1612949" cy="13954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/>
            <a:stretch/>
          </p:blipFill>
          <p:spPr>
            <a:xfrm>
              <a:off x="10223360" y="1843020"/>
              <a:ext cx="1303836" cy="133984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8"/>
            <a:stretch/>
          </p:blipFill>
          <p:spPr>
            <a:xfrm>
              <a:off x="9914247" y="1898643"/>
              <a:ext cx="1303836" cy="1339841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9057" r="16781" b="4905"/>
          <a:stretch/>
        </p:blipFill>
        <p:spPr>
          <a:xfrm rot="2481775">
            <a:off x="8519679" y="1825515"/>
            <a:ext cx="1788156" cy="15099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1094">
            <a:off x="9750286" y="5212622"/>
            <a:ext cx="2594153" cy="4459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7377" y="4058162"/>
            <a:ext cx="870250" cy="171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- 9 запрещается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007" y="2435483"/>
            <a:ext cx="235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Запрещается: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28276" y="1978445"/>
            <a:ext cx="8488392" cy="19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работу несамостоятельно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другими участниками во время экзамена в аудитории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пересаживаться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по аудитории и ППЭ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любыми материалами и предметами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(ППЭ) ЭМ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3392" y="4581128"/>
            <a:ext cx="235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Запрещается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иметь при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себе: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19661" y="4050786"/>
            <a:ext cx="6723625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электронно-вычислительную технику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фото-, аудио- и видеоаппаратуру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справочные  материалы, письменные заметки 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иные средства хранения и передачи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34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365125"/>
            <a:ext cx="12192000" cy="102143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- 9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0248" y="3452607"/>
            <a:ext cx="95173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органами исполнительной власти утверждает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первичных баллов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шкала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баллов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пятибалльную систему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предметам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6126" y="2993460"/>
            <a:ext cx="9089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0248" y="4592771"/>
            <a:ext cx="951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ЭР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под подпись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0246" y="5280897"/>
            <a:ext cx="9645815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специализированном портале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ГИА-9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познакомиться с образами работ и результатами их проверки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1772816"/>
            <a:ext cx="11033760" cy="10552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развернутых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экзаменационных работ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предметными комиссиями, созданными на региональном уровне </a:t>
            </a: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учебному предмету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3446352"/>
            <a:ext cx="623807" cy="623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40" y="4437908"/>
            <a:ext cx="623807" cy="6238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39" y="5335761"/>
            <a:ext cx="623807" cy="6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7648" y="1628800"/>
            <a:ext cx="5893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апелляций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4438" y="2490379"/>
            <a:ext cx="9022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lvl="0" indent="-8731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 до выхода из ППЭ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815" y="3424196"/>
            <a:ext cx="812575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2-х дней после объявления результатов в образовательную организацию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88052"/>
            <a:ext cx="703384" cy="703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16" y="3272011"/>
            <a:ext cx="703384" cy="703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490" y="4849265"/>
            <a:ext cx="11244265" cy="105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прошедшим ГИА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предоставляется право повторно сдать экзамен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соответствующему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экзамену не ранее чем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году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этом можно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выбору.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65125"/>
            <a:ext cx="12192000" cy="1021437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- 9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9 класс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0404" y="2509540"/>
            <a:ext cx="5638801" cy="3114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иметь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отметки «отлично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всем предметам учебного плана за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9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иметь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отметки «отлично» по всем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предметам,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изучавшиеся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уровне основного общего образования до 9 класса;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успешно пройти ГИА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(без пересдач).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8" y="2852936"/>
            <a:ext cx="415236" cy="409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8" y="3937079"/>
            <a:ext cx="415236" cy="409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8" y="5085184"/>
            <a:ext cx="415236" cy="40954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83432" y="2509539"/>
            <a:ext cx="3848209" cy="3114235"/>
            <a:chOff x="144452" y="1572253"/>
            <a:chExt cx="4798828" cy="37473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8623">
              <a:off x="144452" y="1900795"/>
              <a:ext cx="4798828" cy="32712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275">
              <a:off x="772414" y="2511453"/>
              <a:ext cx="3971887" cy="280812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7" t="2445" r="5796" b="5111"/>
            <a:stretch/>
          </p:blipFill>
          <p:spPr>
            <a:xfrm>
              <a:off x="644889" y="1572253"/>
              <a:ext cx="2641235" cy="372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7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DDC5676-8B46-2122-D10E-4B3BB3271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/>
        </p:blipFill>
        <p:spPr>
          <a:xfrm>
            <a:off x="7389801" y="3162403"/>
            <a:ext cx="4431545" cy="2738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C3127A-5260-A6C1-D435-39D71179F6FE}"/>
              </a:ext>
            </a:extLst>
          </p:cNvPr>
          <p:cNvSpPr txBox="1"/>
          <p:nvPr/>
        </p:nvSpPr>
        <p:spPr>
          <a:xfrm>
            <a:off x="308466" y="5901006"/>
            <a:ext cx="443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100% ППЭ оснащен стационарными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металлодетекторами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переносными металлоискателями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F4A0C6-B406-2240-BE71-923D10BBB00E}"/>
              </a:ext>
            </a:extLst>
          </p:cNvPr>
          <p:cNvSpPr txBox="1"/>
          <p:nvPr/>
        </p:nvSpPr>
        <p:spPr>
          <a:xfrm>
            <a:off x="7835930" y="6020390"/>
            <a:ext cx="3539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ВИДЕОЗАПИСЬ ВХОДА 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FEB9167-ADEE-D36B-E528-65BB9C3DD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5" y="3162403"/>
            <a:ext cx="4431545" cy="273860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6D206-2190-9C1B-C97B-DBEDF04C0506}"/>
              </a:ext>
            </a:extLst>
          </p:cNvPr>
          <p:cNvSpPr txBox="1"/>
          <p:nvPr/>
        </p:nvSpPr>
        <p:spPr>
          <a:xfrm>
            <a:off x="308465" y="1450615"/>
            <a:ext cx="1158125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28594" indent="-228594" defTabSz="121917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ППЭ сотрудники полиции осуществляют охрану правопорядка. Организаторы проверяют наличие документов, удостоверяющих личность, и наличие в списках распределения в данный ППЭ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70B097-B262-C678-78DE-32714FEE8B46}"/>
              </a:ext>
            </a:extLst>
          </p:cNvPr>
          <p:cNvSpPr txBox="1"/>
          <p:nvPr/>
        </p:nvSpPr>
        <p:spPr>
          <a:xfrm>
            <a:off x="308465" y="2260946"/>
            <a:ext cx="11581259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228594" indent="-228594" defTabSz="121917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норм безопасности в ППЭ и для исключения использования в пункте проведения экзаменов запрещенных средств, в том числе телефонов, участники и работники ППЭ проходят через рамки металлодетекторов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0315BC6-53AB-57D0-8299-618B8FB4749A}"/>
              </a:ext>
            </a:extLst>
          </p:cNvPr>
          <p:cNvSpPr txBox="1"/>
          <p:nvPr/>
        </p:nvSpPr>
        <p:spPr>
          <a:xfrm>
            <a:off x="4855133" y="3362154"/>
            <a:ext cx="24879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медицинским показаниям (при предъявлении подтверждающего документа) участник ЕГЭ может быть освобожден от проверки с использованием металлоискателя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32656"/>
            <a:ext cx="12192000" cy="699344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входе в ППЭ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376" y="2492896"/>
            <a:ext cx="1108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ГИА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основного общего образования –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экзамен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государственный выпускной экзамен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(ГВЭ).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форма государственной итоговой аттестации по образовательным программам основного общего образования. При проведении ОГЭ используются контрольные измерительные материалы стандартизированной формы.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форма ГИА в виде письменных и устных экзаменов с использованием текстов, тем, заданий,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7973" y="620688"/>
            <a:ext cx="9577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основного общего образования (ГИА-9) проводится в целях определения соответствия результатов освоения обучающимися образовательных программ основного общего образования соответствующим требованиям федерального государственного образовательного стандарта основного общего образования.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12192000" cy="8316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1384" y="2852936"/>
            <a:ext cx="10515600" cy="378965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Основные методы школьной подготовки: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Школьные факультативы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дополнительные занятия по обязательным (русский, математика) и выбранным предметам.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Диагностические работы (пробники)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регулярное проведение тренировочных экзаменов для отслеживания прогресса, изучения структуры КИМ, критериев оценки и привыкания к формату.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Работа с заданиями ФИПИ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учителя разбирают задания из открытого банка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6"/>
              </a:rPr>
              <a:t>ФИПИ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включая сложные вопросы.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Тренировка заполнения бланков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учащихся учат правильно вносить ответы, чтобы избежать ошибок.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Повторение теории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структурирование материала через конспекты, схемы и таблицы, особенно в первой половине учебного года.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1876" y="1372441"/>
            <a:ext cx="832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Подготовка к ОГЭ в школе включает регулярные факультативы, диагностические работы, разбор структуры КИМ (ФИПИ) и решение тренировочных тестов. </a:t>
            </a:r>
          </a:p>
        </p:txBody>
      </p:sp>
    </p:spTree>
    <p:extLst>
      <p:ext uri="{BB962C8B-B14F-4D97-AF65-F5344CB8AC3E}">
        <p14:creationId xmlns:p14="http://schemas.microsoft.com/office/powerpoint/2010/main" val="27825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12192000" cy="8316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40768"/>
            <a:ext cx="10058400" cy="50838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12192000" cy="8316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ОГЭ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40768"/>
            <a:ext cx="10058400" cy="49554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06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12192000" cy="8316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пойти учиться дальше?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5528" y="1696740"/>
            <a:ext cx="10020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школе (10-11 классы</a:t>
            </a:r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вы планируете поступать в вуз, хотите лучше подготовиться к ЕГЭ, еще не определились с профессией или просто хотите получить полное среднее образование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Подать заявление в своей школе на зачисление в 10 класс (обычно это делается сразу после окончания 9 класса). Может быть конкурс, если классы профильные 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предметов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5528" y="4005064"/>
            <a:ext cx="10020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Поступить в учреждение среднего профессионального образования (СПО</a:t>
            </a:r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Колледжи, техникумы, училища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Получить востребованную профессию 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2.5-4 года. Это путь к быстрому трудоустройству. Также после колледжа можно продолжить обучение в вузе (часто по сокращенной программе).</a:t>
            </a:r>
          </a:p>
        </p:txBody>
      </p:sp>
    </p:spTree>
    <p:extLst>
      <p:ext uri="{BB962C8B-B14F-4D97-AF65-F5344CB8AC3E}">
        <p14:creationId xmlns:p14="http://schemas.microsoft.com/office/powerpoint/2010/main" val="41574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" y="37579"/>
            <a:ext cx="12191999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95400" y="2564904"/>
            <a:ext cx="6768752" cy="3703774"/>
            <a:chOff x="6143036" y="1690688"/>
            <a:chExt cx="5515119" cy="2832656"/>
          </a:xfrm>
        </p:grpSpPr>
        <p:sp>
          <p:nvSpPr>
            <p:cNvPr id="20" name="TextBox 19"/>
            <p:cNvSpPr txBox="1"/>
            <p:nvPr/>
          </p:nvSpPr>
          <p:spPr>
            <a:xfrm>
              <a:off x="7330175" y="1690688"/>
              <a:ext cx="11545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ГИА- 9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8276" y="2784443"/>
              <a:ext cx="6471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97071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ОГЭ</a:t>
              </a:r>
              <a:endPara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97071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56133" y="2775568"/>
              <a:ext cx="6194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97071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ГВЭ</a:t>
              </a:r>
              <a:endPara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97071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43036" y="3323015"/>
              <a:ext cx="115034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участников</a:t>
              </a:r>
              <a:endPara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065856" y="3401509"/>
              <a:ext cx="35922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обучающиеся 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 ОВЗ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дети-инвалиды 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Прямая со стрелкой 24"/>
            <p:cNvCxnSpPr>
              <a:stCxn id="20" idx="2"/>
              <a:endCxn id="21" idx="0"/>
            </p:cNvCxnSpPr>
            <p:nvPr/>
          </p:nvCxnSpPr>
          <p:spPr>
            <a:xfrm flipH="1">
              <a:off x="6751853" y="2337019"/>
              <a:ext cx="1155577" cy="447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20" idx="2"/>
            </p:cNvCxnSpPr>
            <p:nvPr/>
          </p:nvCxnSpPr>
          <p:spPr>
            <a:xfrm>
              <a:off x="7907430" y="2337019"/>
              <a:ext cx="963756" cy="418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477140" y="1363142"/>
            <a:ext cx="11237719" cy="789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и Федеральной службы по надзору в сфере образования и науки от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04.04.2023 №232/551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995018"/>
            <a:ext cx="531645" cy="4638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2" y="3983414"/>
            <a:ext cx="531645" cy="46387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86632" y="2282269"/>
            <a:ext cx="47703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предметы: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(обязательно 2 экзамена):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английский, французский, немецкий, испанский)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32104" y="2467836"/>
            <a:ext cx="0" cy="4129516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-6829" y="260648"/>
            <a:ext cx="12192000" cy="687611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845" y="1196752"/>
            <a:ext cx="11946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 233/552 от 04.04.2023 г.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 утверждении Порядка проведения государственной итоговой аттестации по образовательным программам среднего общего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образования".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 871 от 11.08.2022 г.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 утверждении 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основного общего образования и 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среднего общего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образования«.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 73 от 19.01.2024 г.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 внесении изменений в Порядок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основного общего образования и Порядок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среднего общего образования, утвержденные Приказом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 871 от 11.08.2022 г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 243/802 от 12.04.2024 г.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 внесении изменений в Порядок проведения государственной итоговой аттестации по образовательным программам среднего общего образования, утвержденный приказом Министерства просвещения Российской Федерации и Федеральной службы по надзору в сфере образования и науки от 4 апреля 2023 г. № 233/552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 798/1094 от 07.11.2025 г.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 утверждении единого расписания и продолжительности проведения единого государственного экзамена по каждому учебному предмету, требований к использованию средств обучения и воспитания при его проведении в 2026 году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рекомендуемые для использования в работе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2026 году (направлены письмом </a:t>
            </a:r>
            <a:r>
              <a:rPr 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04-20 от 02.02.2026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бланков ЕГЭ и ГВЭ-11 в 2026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13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713783"/>
            <a:ext cx="1199456" cy="11442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9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71464" y="3364250"/>
            <a:ext cx="10333148" cy="14067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1464" y="4941168"/>
            <a:ext cx="10333148" cy="14067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71464" y="1787332"/>
            <a:ext cx="10333148" cy="14067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51484" y="1890566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образовательных организаций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иностранные граждане, граждане без гражданства, беженцы и вынужденные переселенцы.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0" y="227001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8" y="2146120"/>
            <a:ext cx="648302" cy="639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51484" y="3836816"/>
            <a:ext cx="929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получающие образование в форме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образования.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1484" y="5229068"/>
            <a:ext cx="9376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обучающиеся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имеющим государственной аккредитации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8" y="3747943"/>
            <a:ext cx="648302" cy="639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8" y="5324861"/>
            <a:ext cx="648302" cy="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88524" y="1917478"/>
            <a:ext cx="17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5481" y="2016613"/>
            <a:ext cx="2444965" cy="356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Дети инвалиды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8200" y="2365410"/>
            <a:ext cx="1656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30180" y="2364781"/>
            <a:ext cx="2155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2" y="1885885"/>
            <a:ext cx="405985" cy="4206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18" y="1913123"/>
            <a:ext cx="405985" cy="420629"/>
          </a:xfrm>
          <a:prstGeom prst="rect">
            <a:avLst/>
          </a:prstGeom>
        </p:spPr>
      </p:pic>
      <p:sp>
        <p:nvSpPr>
          <p:cNvPr id="20" name="Заголовок 4"/>
          <p:cNvSpPr txBox="1">
            <a:spLocks/>
          </p:cNvSpPr>
          <p:nvPr/>
        </p:nvSpPr>
        <p:spPr>
          <a:xfrm>
            <a:off x="0" y="17410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ГИА – 9 участников с ОВЗ, детей-инвалидов и инвалидов, обучающихся на дому либо в медицинских организациях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200" y="3717032"/>
            <a:ext cx="534854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ГВЭ/ОГЭ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ГИА только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обязательным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 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ГВЭ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экзамена на 1,5 часа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перерывов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проведение необходимых лечебных мероприятий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032478" y="3248695"/>
            <a:ext cx="165325" cy="2916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61397" y="3248695"/>
            <a:ext cx="4442515" cy="6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1253" y="1637284"/>
            <a:ext cx="6046186" cy="278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(соответствующие рекомендации ПМПК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ассистента;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выполнения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звукоусиливающей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аппаратуры;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увеличенном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размере,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не менее 300 люкс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шрифте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Брайля;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экзаменационной работы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8420" y="4437112"/>
            <a:ext cx="60690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на дому, в медицинской организации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(рекомендации ПМПК и медицинское заключение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6099" y="5159448"/>
            <a:ext cx="623365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устройства, лекарства,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прохождение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металлодетектора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 медицинское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 txBox="1">
            <a:spLocks/>
          </p:cNvSpPr>
          <p:nvPr/>
        </p:nvSpPr>
        <p:spPr>
          <a:xfrm>
            <a:off x="0" y="365125"/>
            <a:ext cx="12192000" cy="8316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 - 9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1208"/>
              </p:ext>
            </p:extLst>
          </p:nvPr>
        </p:nvGraphicFramePr>
        <p:xfrm>
          <a:off x="623392" y="1848965"/>
          <a:ext cx="5285692" cy="650380"/>
        </p:xfrm>
        <a:graphic>
          <a:graphicData uri="http://schemas.openxmlformats.org/drawingml/2006/table">
            <a:tbl>
              <a:tblPr firstRow="1" firstCol="1" bandRow="1"/>
              <a:tblGrid>
                <a:gridCol w="1897457">
                  <a:extLst>
                    <a:ext uri="{9D8B030D-6E8A-4147-A177-3AD203B41FA5}">
                      <a16:colId xmlns:a16="http://schemas.microsoft.com/office/drawing/2014/main" xmlns="" val="63141239"/>
                    </a:ext>
                  </a:extLst>
                </a:gridCol>
                <a:gridCol w="1616047">
                  <a:extLst>
                    <a:ext uri="{9D8B030D-6E8A-4147-A177-3AD203B41FA5}">
                      <a16:colId xmlns:a16="http://schemas.microsoft.com/office/drawing/2014/main" xmlns="" val="3989764568"/>
                    </a:ext>
                  </a:extLst>
                </a:gridCol>
                <a:gridCol w="1772188">
                  <a:extLst>
                    <a:ext uri="{9D8B030D-6E8A-4147-A177-3AD203B41FA5}">
                      <a16:colId xmlns:a16="http://schemas.microsoft.com/office/drawing/2014/main" xmlns="" val="2438435386"/>
                    </a:ext>
                  </a:extLst>
                </a:gridCol>
              </a:tblGrid>
              <a:tr h="2203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Итоговое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собеседование(изложение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110435"/>
                  </a:ext>
                </a:extLst>
              </a:tr>
              <a:tr h="3387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февраля 2026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марта 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апреля 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0352243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1357"/>
              </p:ext>
            </p:extLst>
          </p:nvPr>
        </p:nvGraphicFramePr>
        <p:xfrm>
          <a:off x="623392" y="2636927"/>
          <a:ext cx="5285692" cy="869092"/>
        </p:xfrm>
        <a:graphic>
          <a:graphicData uri="http://schemas.openxmlformats.org/drawingml/2006/table">
            <a:tbl>
              <a:tblPr firstRow="1" firstCol="1" bandRow="1"/>
              <a:tblGrid>
                <a:gridCol w="2505967">
                  <a:extLst>
                    <a:ext uri="{9D8B030D-6E8A-4147-A177-3AD203B41FA5}">
                      <a16:colId xmlns:a16="http://schemas.microsoft.com/office/drawing/2014/main" xmlns="" val="3020955374"/>
                    </a:ext>
                  </a:extLst>
                </a:gridCol>
                <a:gridCol w="2779725">
                  <a:extLst>
                    <a:ext uri="{9D8B030D-6E8A-4147-A177-3AD203B41FA5}">
                      <a16:colId xmlns:a16="http://schemas.microsoft.com/office/drawing/2014/main" xmlns="" val="2439395564"/>
                    </a:ext>
                  </a:extLst>
                </a:gridCol>
              </a:tblGrid>
              <a:tr h="282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Досрочный период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8163087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апреля – 7 мая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654082"/>
                  </a:ext>
                </a:extLst>
              </a:tr>
              <a:tr h="282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мая – 18 мая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резервные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94690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141272"/>
              </p:ext>
            </p:extLst>
          </p:nvPr>
        </p:nvGraphicFramePr>
        <p:xfrm>
          <a:off x="6384032" y="4077072"/>
          <a:ext cx="5205265" cy="915067"/>
        </p:xfrm>
        <a:graphic>
          <a:graphicData uri="http://schemas.openxmlformats.org/drawingml/2006/table">
            <a:tbl>
              <a:tblPr firstRow="1" firstCol="1" bandRow="1"/>
              <a:tblGrid>
                <a:gridCol w="2816849">
                  <a:extLst>
                    <a:ext uri="{9D8B030D-6E8A-4147-A177-3AD203B41FA5}">
                      <a16:colId xmlns:a16="http://schemas.microsoft.com/office/drawing/2014/main" xmlns="" val="4104475434"/>
                    </a:ext>
                  </a:extLst>
                </a:gridCol>
                <a:gridCol w="2388416">
                  <a:extLst>
                    <a:ext uri="{9D8B030D-6E8A-4147-A177-3AD203B41FA5}">
                      <a16:colId xmlns:a16="http://schemas.microsoft.com/office/drawing/2014/main" xmlns="" val="3697808068"/>
                    </a:ext>
                  </a:extLst>
                </a:gridCol>
              </a:tblGrid>
              <a:tr h="283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Дополнительный (сентябрьский)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период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8611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 – 13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4552383"/>
                  </a:ext>
                </a:extLst>
              </a:tr>
              <a:tr h="295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– 25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сентября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резервный день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296918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0946"/>
              </p:ext>
            </p:extLst>
          </p:nvPr>
        </p:nvGraphicFramePr>
        <p:xfrm>
          <a:off x="6384034" y="2216839"/>
          <a:ext cx="5205263" cy="1666240"/>
        </p:xfrm>
        <a:graphic>
          <a:graphicData uri="http://schemas.openxmlformats.org/drawingml/2006/table">
            <a:tbl>
              <a:tblPr firstRow="1" firstCol="1" bandRow="1"/>
              <a:tblGrid>
                <a:gridCol w="1133543">
                  <a:extLst>
                    <a:ext uri="{9D8B030D-6E8A-4147-A177-3AD203B41FA5}">
                      <a16:colId xmlns:a16="http://schemas.microsoft.com/office/drawing/2014/main" xmlns="" val="1742064797"/>
                    </a:ext>
                  </a:extLst>
                </a:gridCol>
                <a:gridCol w="4071720">
                  <a:extLst>
                    <a:ext uri="{9D8B030D-6E8A-4147-A177-3AD203B41FA5}">
                      <a16:colId xmlns:a16="http://schemas.microsoft.com/office/drawing/2014/main" xmlns="" val="2712248893"/>
                    </a:ext>
                  </a:extLst>
                </a:gridCol>
              </a:tblGrid>
              <a:tr h="28671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дни основного периода</a:t>
                      </a:r>
                      <a:endParaRPr lang="ru-RU" sz="2000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290793"/>
                  </a:ext>
                </a:extLst>
              </a:tr>
              <a:tr h="262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июня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800" i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7337427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русский язык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545261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 математики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353829"/>
                  </a:ext>
                </a:extLst>
              </a:tr>
              <a:tr h="25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июля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 математики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6019646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4513"/>
              </p:ext>
            </p:extLst>
          </p:nvPr>
        </p:nvGraphicFramePr>
        <p:xfrm>
          <a:off x="623392" y="3643601"/>
          <a:ext cx="5285692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1060255">
                  <a:extLst>
                    <a:ext uri="{9D8B030D-6E8A-4147-A177-3AD203B41FA5}">
                      <a16:colId xmlns:a16="http://schemas.microsoft.com/office/drawing/2014/main" xmlns="" val="1742064797"/>
                    </a:ext>
                  </a:extLst>
                </a:gridCol>
                <a:gridCol w="4225437">
                  <a:extLst>
                    <a:ext uri="{9D8B030D-6E8A-4147-A177-3AD203B41FA5}">
                      <a16:colId xmlns:a16="http://schemas.microsoft.com/office/drawing/2014/main" xmlns="" val="3303057845"/>
                    </a:ext>
                  </a:extLst>
                </a:gridCol>
              </a:tblGrid>
              <a:tr h="2092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Основной период 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0404396"/>
                  </a:ext>
                </a:extLst>
              </a:tr>
              <a:tr h="111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2919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217527"/>
                  </a:ext>
                </a:extLst>
              </a:tr>
              <a:tr h="36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ИКТ, иностранные языки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664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июня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русский язык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486486"/>
                  </a:ext>
                </a:extLst>
              </a:tr>
              <a:tr h="91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520827"/>
                  </a:ext>
                </a:extLst>
              </a:tr>
              <a:tr h="232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июня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все предметы, кроме русского 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математики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2775487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39" y="433499"/>
            <a:ext cx="1578400" cy="11888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5313041"/>
            <a:ext cx="1355040" cy="13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5440" y="1762224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27448" y="260648"/>
            <a:ext cx="4608512" cy="1199728"/>
          </a:xfrm>
          <a:prstGeom prst="rect">
            <a:avLst/>
          </a:prstGeom>
          <a:ln>
            <a:solidFill>
              <a:srgbClr val="B4C7E7"/>
            </a:solidFill>
          </a:ln>
        </p:spPr>
        <p:txBody>
          <a:bodyPr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ПЕРИОД ОГЭ-2026 </a:t>
            </a:r>
            <a:endParaRPr lang="ru-RU" sz="16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672064" y="1005960"/>
            <a:ext cx="4464496" cy="1199728"/>
          </a:xfrm>
          <a:prstGeom prst="rect">
            <a:avLst/>
          </a:prstGeom>
          <a:ln>
            <a:solidFill>
              <a:srgbClr val="B4C7E7"/>
            </a:solidFill>
          </a:ln>
        </p:spPr>
        <p:txBody>
          <a:bodyPr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РЕЗЕРВНЫЕ ДНИ ОГЭ-2026 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23368" y="3202384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ИЮНЯ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кроме русского языка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23368" y="4642544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иностранные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47728" y="1791568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ИЮНЯ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47728" y="3202880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ИЮНЯ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кроме русского языка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47728" y="4639716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ИЮНЯ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кроме русского языка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672064" y="2643150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ИЮНЯ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72064" y="4025664"/>
            <a:ext cx="2088232" cy="11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кроме русского языка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48576" y="2643150"/>
            <a:ext cx="2088232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048576" y="4025664"/>
            <a:ext cx="2088232" cy="116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ИЮЛЯ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кроме русского языка и математики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52" y="5984922"/>
            <a:ext cx="523739" cy="68165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343472" y="5910252"/>
            <a:ext cx="10108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организацию подается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чем 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до начала проведения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0812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79821" y="1844824"/>
            <a:ext cx="8432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2 марта 2026 года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воскресенье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организацию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7568" y="3933056"/>
            <a:ext cx="7834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дополнение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предметов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в заявлении экзаменов,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сроков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наличии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уважительных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(болезни или иных обстоятельств),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ГИА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1270</Words>
  <Application>Microsoft Office PowerPoint</Application>
  <PresentationFormat>Произвольный</PresentationFormat>
  <Paragraphs>285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оценки качества образования</dc:creator>
  <cp:lastModifiedBy>Дзлиева Альбина Измаиловна</cp:lastModifiedBy>
  <cp:revision>100</cp:revision>
  <dcterms:created xsi:type="dcterms:W3CDTF">2026-02-05T13:44:17Z</dcterms:created>
  <dcterms:modified xsi:type="dcterms:W3CDTF">2026-02-18T15:14:44Z</dcterms:modified>
</cp:coreProperties>
</file>